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77" r:id="rId5"/>
    <p:sldId id="256" r:id="rId6"/>
    <p:sldId id="273" r:id="rId7"/>
    <p:sldId id="276" r:id="rId8"/>
    <p:sldId id="274" r:id="rId9"/>
    <p:sldId id="267" r:id="rId10"/>
    <p:sldId id="27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002060"/>
    <a:srgbClr val="FF8585"/>
    <a:srgbClr val="D1E7C3"/>
    <a:srgbClr val="D8A062"/>
    <a:srgbClr val="FBE2D1"/>
    <a:srgbClr val="C15879"/>
    <a:srgbClr val="EBAD63"/>
    <a:srgbClr val="E0E0E0"/>
    <a:srgbClr val="844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94660"/>
  </p:normalViewPr>
  <p:slideViewPr>
    <p:cSldViewPr snapToGrid="0">
      <p:cViewPr>
        <p:scale>
          <a:sx n="80" d="100"/>
          <a:sy n="80" d="100"/>
        </p:scale>
        <p:origin x="58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EBC21-A45C-449E-AD00-9372052D7C54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10C45-EB51-4D9D-B4E9-1A9D28EB40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42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10C45-EB51-4D9D-B4E9-1A9D28EB40D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069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10C45-EB51-4D9D-B4E9-1A9D28EB40D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05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10C45-EB51-4D9D-B4E9-1A9D28EB40D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348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10C45-EB51-4D9D-B4E9-1A9D28EB40D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51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5965-D1E6-DA62-F779-74997AA6A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4A085-6B09-DECF-3F69-2B5CC30A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024C4-1E8F-F591-03DD-4DD1DCFC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D10E2-50D8-7C3B-92C9-189689AC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AB8A-4A64-3CF8-C906-0894E4BE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53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6EF6-D38E-28DC-6E8B-7E49DCD5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06A9C-52A1-E2F0-0887-C2C75FB36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D713-1B0A-772A-4EEC-EB8EEFB8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191EC-F685-82FB-9BEA-013F55A0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F9D-E040-CEE7-09BE-A4883411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8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9983B-F807-FD43-0DB4-0E01C3AA9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BC733-7AA9-8318-8B35-3521B15D2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6D82D-0583-3F8B-9B23-398708B4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1082-36B1-1A5D-1AE0-48A51E02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A41F-199B-4305-325B-D9B0E140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04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4210-DC4E-F10F-4DD4-87947534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0123-D3E3-10CF-14F2-9DB9B89F2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9C22F-6EEB-2AAB-81C0-3A808A52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52116-ABD2-4409-55A6-7D3F44D9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12169-1398-2848-85CF-05BDC54C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3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00DC-9A87-21E7-2A92-4648F2E1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6FD5-74BE-219C-829B-8F1D1A38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BE08-1D7C-338E-BE5E-1E81F734A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B7BC-BC90-9470-387D-D719EB44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11D11-58A2-D27D-BDD7-9765E7FD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47D1-0894-2F00-2B63-173C9BDC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17DFE-8602-8189-FB37-03E8BA650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3E01C-5F6A-D946-430E-525F2208D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D54C9-A1C0-3899-5554-12226BFD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EF75-2233-1EC9-8761-93210D92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7FE9D-8191-D5AC-457F-F8C9B492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70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5D20-BD18-B574-E2C5-F1E19505F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6448A-52A8-1EBF-6113-B69F99562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D6F54-8D72-2446-1D2C-1C9FC1BBF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25666A-FFBF-BACC-77C2-7F70DF077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AC01-4171-C9FE-3AB5-FE3B98B67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CE129-2FE9-01C7-1EA1-9995F6B2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59FBA-7E79-A735-C219-9C1000D4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213B6-10A9-99EE-FDA0-7E13E606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36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42CD-33AF-6924-5539-2DB15FD7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FBCC6-FBEA-C4E6-0232-3A7E415C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D3F48-7F89-2B6A-8A9C-B3C0277AF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E0382-E623-08FD-F878-CCCE31EA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99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2A03-FC4A-78CC-6209-D2378E96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0FB9F-B6F9-34BC-F429-5A43C1C8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8AC30-C4B1-17E8-FB5B-50C50980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0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5F52-FC28-206A-F4C6-49DB9B198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B06DA-FA45-397D-D680-C4ACA35E1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3F43-BB94-913A-59AE-3828879B4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E9BF5-60E9-904E-2404-6874F0270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8468B-6ACF-1FA6-E8F0-DBCE614A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7BA4-8383-A561-4C3D-C98CC420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77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AC3A-AF5E-5FB3-4EF9-2D446BAE6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FE191-82BE-9446-8765-C883D4099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D79EA-6976-AC22-CF5E-AFE7DE4A2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0ADC7-5062-06C7-8DA6-4A145CE4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6ACD4-3077-D371-367A-D21D0A6B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EE32-FB07-0A1C-C913-944137D0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64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ACC97-B31D-66B3-4129-7332F1EF9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D964B-6F91-C222-F123-1024DAF90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EDDCE-6D50-32EF-D850-6D1D4F09B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88ED4-463B-47E2-96AE-3CFFD98ABFBB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C20C-38D7-4737-D2AB-B08869AC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AE8E0-89E1-CAA7-A1C6-741116EF1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DF642-92A7-4EAC-B29D-99FA6DEAD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8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26" Type="http://schemas.openxmlformats.org/officeDocument/2006/relationships/hyperlink" Target="https://www.storyblocks.com/video/stock/slow-motion-of-young-beautiful-woman-wearing-a-vr-virtual-reality-headset-on-yellow-background-in-studio-b4_nawqnfjg3o7vq4" TargetMode="External"/><Relationship Id="rId39" Type="http://schemas.openxmlformats.org/officeDocument/2006/relationships/image" Target="../media/image56.svg"/><Relationship Id="rId21" Type="http://schemas.openxmlformats.org/officeDocument/2006/relationships/image" Target="../media/image40.png"/><Relationship Id="rId34" Type="http://schemas.openxmlformats.org/officeDocument/2006/relationships/image" Target="../media/image52.png"/><Relationship Id="rId42" Type="http://schemas.openxmlformats.org/officeDocument/2006/relationships/image" Target="../media/image59.png"/><Relationship Id="rId47" Type="http://schemas.openxmlformats.org/officeDocument/2006/relationships/image" Target="../media/image64.svg"/><Relationship Id="rId50" Type="http://schemas.openxmlformats.org/officeDocument/2006/relationships/image" Target="../media/image67.png"/><Relationship Id="rId55" Type="http://schemas.openxmlformats.org/officeDocument/2006/relationships/image" Target="../media/image71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ebstockreview.net/explore/phone-clipart-smartphone/" TargetMode="External"/><Relationship Id="rId29" Type="http://schemas.openxmlformats.org/officeDocument/2006/relationships/image" Target="../media/image47.png"/><Relationship Id="rId11" Type="http://schemas.openxmlformats.org/officeDocument/2006/relationships/image" Target="../media/image32.svg"/><Relationship Id="rId24" Type="http://schemas.openxmlformats.org/officeDocument/2006/relationships/image" Target="../media/image43.svg"/><Relationship Id="rId32" Type="http://schemas.openxmlformats.org/officeDocument/2006/relationships/image" Target="../media/image50.png"/><Relationship Id="rId37" Type="http://schemas.openxmlformats.org/officeDocument/2006/relationships/hyperlink" Target="https://news.samsung.com/uk/samsung-and-babylon-introduce-ask-an-expert-powered-by-babylon-to-offer-live-video-doctor-appointments-and-symptom-checker" TargetMode="External"/><Relationship Id="rId40" Type="http://schemas.openxmlformats.org/officeDocument/2006/relationships/image" Target="../media/image57.png"/><Relationship Id="rId45" Type="http://schemas.openxmlformats.org/officeDocument/2006/relationships/image" Target="../media/image62.svg"/><Relationship Id="rId53" Type="http://schemas.openxmlformats.org/officeDocument/2006/relationships/image" Target="../media/image70.emf"/><Relationship Id="rId58" Type="http://schemas.openxmlformats.org/officeDocument/2006/relationships/image" Target="../media/image74.png"/><Relationship Id="rId5" Type="http://schemas.openxmlformats.org/officeDocument/2006/relationships/image" Target="../media/image26.png"/><Relationship Id="rId61" Type="http://schemas.openxmlformats.org/officeDocument/2006/relationships/image" Target="../media/image77.jpeg"/><Relationship Id="rId19" Type="http://schemas.openxmlformats.org/officeDocument/2006/relationships/image" Target="../media/image39.jpeg"/><Relationship Id="rId14" Type="http://schemas.openxmlformats.org/officeDocument/2006/relationships/image" Target="../media/image35.svg"/><Relationship Id="rId22" Type="http://schemas.openxmlformats.org/officeDocument/2006/relationships/image" Target="../media/image41.sv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svg"/><Relationship Id="rId43" Type="http://schemas.openxmlformats.org/officeDocument/2006/relationships/image" Target="../media/image60.svg"/><Relationship Id="rId48" Type="http://schemas.openxmlformats.org/officeDocument/2006/relationships/image" Target="../media/image65.png"/><Relationship Id="rId56" Type="http://schemas.openxmlformats.org/officeDocument/2006/relationships/image" Target="../media/image72.png"/><Relationship Id="rId8" Type="http://schemas.openxmlformats.org/officeDocument/2006/relationships/image" Target="../media/image29.png"/><Relationship Id="rId51" Type="http://schemas.openxmlformats.org/officeDocument/2006/relationships/image" Target="../media/image68.jpeg"/><Relationship Id="rId3" Type="http://schemas.openxmlformats.org/officeDocument/2006/relationships/image" Target="../media/image7.jpe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44.jpeg"/><Relationship Id="rId33" Type="http://schemas.openxmlformats.org/officeDocument/2006/relationships/image" Target="../media/image51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59" Type="http://schemas.openxmlformats.org/officeDocument/2006/relationships/image" Target="../media/image75.png"/><Relationship Id="rId20" Type="http://schemas.openxmlformats.org/officeDocument/2006/relationships/hyperlink" Target="https://www.youtube.com/watch?v=IOHVpmrl87k" TargetMode="External"/><Relationship Id="rId41" Type="http://schemas.openxmlformats.org/officeDocument/2006/relationships/image" Target="../media/image58.svg"/><Relationship Id="rId54" Type="http://schemas.openxmlformats.org/officeDocument/2006/relationships/package" Target="../embeddings/Microsoft_Excel_Worksheet.xlsx"/><Relationship Id="rId6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5" Type="http://schemas.openxmlformats.org/officeDocument/2006/relationships/image" Target="../media/image36.png"/><Relationship Id="rId23" Type="http://schemas.openxmlformats.org/officeDocument/2006/relationships/image" Target="../media/image42.png"/><Relationship Id="rId28" Type="http://schemas.openxmlformats.org/officeDocument/2006/relationships/image" Target="../media/image46.png"/><Relationship Id="rId36" Type="http://schemas.openxmlformats.org/officeDocument/2006/relationships/image" Target="../media/image54.jpeg"/><Relationship Id="rId49" Type="http://schemas.openxmlformats.org/officeDocument/2006/relationships/image" Target="../media/image66.png"/><Relationship Id="rId57" Type="http://schemas.openxmlformats.org/officeDocument/2006/relationships/image" Target="../media/image73.png"/><Relationship Id="rId10" Type="http://schemas.openxmlformats.org/officeDocument/2006/relationships/image" Target="../media/image31.png"/><Relationship Id="rId31" Type="http://schemas.openxmlformats.org/officeDocument/2006/relationships/image" Target="../media/image49.png"/><Relationship Id="rId44" Type="http://schemas.openxmlformats.org/officeDocument/2006/relationships/image" Target="../media/image61.png"/><Relationship Id="rId52" Type="http://schemas.openxmlformats.org/officeDocument/2006/relationships/image" Target="../media/image69.emf"/><Relationship Id="rId60" Type="http://schemas.openxmlformats.org/officeDocument/2006/relationships/image" Target="../media/image7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video" Target="../media/media1.mp4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microsoft.com/office/2007/relationships/media" Target="../media/media1.mp4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.jpeg"/><Relationship Id="rId15" Type="http://schemas.openxmlformats.org/officeDocument/2006/relationships/image" Target="../media/image88.png"/><Relationship Id="rId23" Type="http://schemas.openxmlformats.org/officeDocument/2006/relationships/image" Target="../media/image94.png"/><Relationship Id="rId10" Type="http://schemas.openxmlformats.org/officeDocument/2006/relationships/image" Target="../media/image83.jpeg"/><Relationship Id="rId19" Type="http://schemas.openxmlformats.org/officeDocument/2006/relationships/image" Target="../media/image9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2.jpeg"/><Relationship Id="rId14" Type="http://schemas.openxmlformats.org/officeDocument/2006/relationships/image" Target="../media/image87.png"/><Relationship Id="rId2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9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ventory.com/blog-posts/sensory-marketing/" TargetMode="External"/><Relationship Id="rId13" Type="http://schemas.openxmlformats.org/officeDocument/2006/relationships/hyperlink" Target="https://blog.hubspot.com/marketing/sensory-branding#:~:text=Sensory%20Branding%20by%20Starbucks,they%20walk%20through%20the%20door" TargetMode="External"/><Relationship Id="rId3" Type="http://schemas.openxmlformats.org/officeDocument/2006/relationships/hyperlink" Target="http://essay.utwente.nl/95268/1/Konniger_BA_DoubleDegree.pdf" TargetMode="External"/><Relationship Id="rId7" Type="http://schemas.openxmlformats.org/officeDocument/2006/relationships/hyperlink" Target="https://www.uschamber.com/co/grow/marketing/five-senses-retail-experience" TargetMode="External"/><Relationship Id="rId12" Type="http://schemas.openxmlformats.org/officeDocument/2006/relationships/hyperlink" Target="https://retailinnovationconference.com/blog/how-brands-are-using-the-5-senses-to-guide-store-experience-design/" TargetMode="External"/><Relationship Id="rId2" Type="http://schemas.openxmlformats.org/officeDocument/2006/relationships/hyperlink" Target="https://ixtenso.com/retail-marketing/sensory-experiences-increase-in-store-sa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3-ap-southeast-1.amazonaws.com/ijmer/pdf/volume11/volume11-issue6(2)/15.pdf" TargetMode="External"/><Relationship Id="rId11" Type="http://schemas.openxmlformats.org/officeDocument/2006/relationships/hyperlink" Target="https://www.thestorefront.com/mag/3-pop-stores-senses/" TargetMode="External"/><Relationship Id="rId5" Type="http://schemas.openxmlformats.org/officeDocument/2006/relationships/hyperlink" Target="https://www.linkedin.com/pulse/creating-unforgettable-brand-experience-through-das-gupta-she-her-/" TargetMode="External"/><Relationship Id="rId10" Type="http://schemas.openxmlformats.org/officeDocument/2006/relationships/hyperlink" Target="https://www.raconteur.net/sponsored/how-sensory-retail-is-paying-off" TargetMode="External"/><Relationship Id="rId4" Type="http://schemas.openxmlformats.org/officeDocument/2006/relationships/hyperlink" Target="https://hbr.org/2015/03/the-science-of-sensory-marketing" TargetMode="External"/><Relationship Id="rId9" Type="http://schemas.openxmlformats.org/officeDocument/2006/relationships/hyperlink" Target="https://www.sciencedirect.com/science/article/abs/pii/S0022435919300892#:~:text=Sensory%20elements%20are%20an%20important,experiences%20and%20their%20buying%20behaviors" TargetMode="External"/><Relationship Id="rId14" Type="http://schemas.openxmlformats.org/officeDocument/2006/relationships/hyperlink" Target="https://retailminded.com/5-senses-and-5-reasons-you-need-to-use-them-in-your-sto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132D14-F6A3-6462-8E9A-635A2BDF30F5}"/>
              </a:ext>
            </a:extLst>
          </p:cNvPr>
          <p:cNvSpPr/>
          <p:nvPr/>
        </p:nvSpPr>
        <p:spPr>
          <a:xfrm>
            <a:off x="1128486" y="1663700"/>
            <a:ext cx="10160000" cy="3773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Team </a:t>
            </a:r>
            <a:r>
              <a:rPr lang="en-IN" sz="2400" b="1" i="1"/>
              <a:t>Guardians of the GALAXY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8C94D0-704E-3192-6045-3494D250B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4325" y="2186027"/>
            <a:ext cx="2165982" cy="22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A9BCDC-EF9F-751A-03F4-556B0CF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4258" y="2186027"/>
            <a:ext cx="2593486" cy="22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9F7521-C9C6-1D96-D5A9-D78404CC1877}"/>
              </a:ext>
            </a:extLst>
          </p:cNvPr>
          <p:cNvSpPr/>
          <p:nvPr/>
        </p:nvSpPr>
        <p:spPr>
          <a:xfrm>
            <a:off x="1128486" y="4552043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Debosree Roy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D49FC4-E2F3-8359-3C00-582478D2E4C7}"/>
              </a:ext>
            </a:extLst>
          </p:cNvPr>
          <p:cNvSpPr/>
          <p:nvPr/>
        </p:nvSpPr>
        <p:spPr>
          <a:xfrm>
            <a:off x="4597401" y="4552043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>
                <a:solidFill>
                  <a:sysClr val="windowText" lastClr="000000"/>
                </a:solidFill>
              </a:rPr>
              <a:t>Ranit</a:t>
            </a:r>
            <a:r>
              <a:rPr lang="en-IN" sz="2000">
                <a:solidFill>
                  <a:sysClr val="windowText" lastClr="000000"/>
                </a:solidFill>
              </a:rPr>
              <a:t> Chatterjee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1FDF21-41B9-38B5-3419-7F9600ED68AC}"/>
              </a:ext>
            </a:extLst>
          </p:cNvPr>
          <p:cNvSpPr/>
          <p:nvPr/>
        </p:nvSpPr>
        <p:spPr>
          <a:xfrm>
            <a:off x="8066316" y="4552043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>
                <a:solidFill>
                  <a:sysClr val="windowText" lastClr="000000"/>
                </a:solidFill>
              </a:rPr>
              <a:t>Drisha</a:t>
            </a:r>
            <a:r>
              <a:rPr lang="en-IN" sz="2000">
                <a:solidFill>
                  <a:sysClr val="windowText" lastClr="000000"/>
                </a:solidFill>
              </a:rPr>
              <a:t> Paul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D3D92C-AF6D-8F33-3D4A-E9DBD0EA9005}"/>
              </a:ext>
            </a:extLst>
          </p:cNvPr>
          <p:cNvSpPr/>
          <p:nvPr/>
        </p:nvSpPr>
        <p:spPr>
          <a:xfrm>
            <a:off x="1128486" y="5092830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Himalaya Wellness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6690D70-6D2D-588A-064B-1BDE4B314FB2}"/>
              </a:ext>
            </a:extLst>
          </p:cNvPr>
          <p:cNvSpPr/>
          <p:nvPr/>
        </p:nvSpPr>
        <p:spPr>
          <a:xfrm>
            <a:off x="4597401" y="5092830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ABG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9A7B03-4697-D2F3-D663-E5AAD22EA5EF}"/>
              </a:ext>
            </a:extLst>
          </p:cNvPr>
          <p:cNvSpPr/>
          <p:nvPr/>
        </p:nvSpPr>
        <p:spPr>
          <a:xfrm>
            <a:off x="8066316" y="5092830"/>
            <a:ext cx="3207657" cy="377371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ysClr val="windowText" lastClr="000000"/>
                </a:solidFill>
              </a:rPr>
              <a:t>Nestle</a:t>
            </a:r>
          </a:p>
        </p:txBody>
      </p:sp>
      <p:pic>
        <p:nvPicPr>
          <p:cNvPr id="2052" name="Picture 4" descr="Samsung Logo Png - Free Transparent PNG Logos">
            <a:extLst>
              <a:ext uri="{FF2B5EF4-FFF2-40B4-BE49-F238E27FC236}">
                <a16:creationId xmlns:a16="http://schemas.microsoft.com/office/drawing/2014/main" id="{34FBA16B-9093-1560-7992-B05568DCD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065" b="37924"/>
          <a:stretch/>
        </p:blipFill>
        <p:spPr bwMode="auto">
          <a:xfrm>
            <a:off x="10243314" y="38101"/>
            <a:ext cx="1929636" cy="37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C5E8E9-2DE4-E604-47F4-625565B1E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15277" y="2420257"/>
            <a:ext cx="2784909" cy="204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CLL and XLRI announce programs for working professionals - Times of India">
            <a:extLst>
              <a:ext uri="{FF2B5EF4-FFF2-40B4-BE49-F238E27FC236}">
                <a16:creationId xmlns:a16="http://schemas.microsoft.com/office/drawing/2014/main" id="{82136EBD-70BB-D08B-BCF0-B53611D06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9344" y="-108403"/>
            <a:ext cx="2475660" cy="11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amsung E.D.G.E Season 8 | Samsung India">
            <a:extLst>
              <a:ext uri="{FF2B5EF4-FFF2-40B4-BE49-F238E27FC236}">
                <a16:creationId xmlns:a16="http://schemas.microsoft.com/office/drawing/2014/main" id="{DD25A810-15A1-F8B8-0882-A81066E6C5FD}"/>
              </a:ext>
            </a:extLst>
          </p:cNvPr>
          <p:cNvPicPr/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37922" y="578888"/>
            <a:ext cx="1324528" cy="50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5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sung E.D.G.E Season 8 | Samsung India">
            <a:extLst>
              <a:ext uri="{FF2B5EF4-FFF2-40B4-BE49-F238E27FC236}">
                <a16:creationId xmlns:a16="http://schemas.microsoft.com/office/drawing/2014/main" id="{E2F9ACF3-B815-1BAC-95E7-8A349EF0D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7C235-DCDA-7AA3-6E56-538157967F09}"/>
              </a:ext>
            </a:extLst>
          </p:cNvPr>
          <p:cNvCxnSpPr>
            <a:cxnSpLocks/>
          </p:cNvCxnSpPr>
          <p:nvPr/>
        </p:nvCxnSpPr>
        <p:spPr>
          <a:xfrm>
            <a:off x="0" y="389892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39268BA-9DA9-28D1-9B23-1F01628B41D1}"/>
              </a:ext>
            </a:extLst>
          </p:cNvPr>
          <p:cNvSpPr/>
          <p:nvPr/>
        </p:nvSpPr>
        <p:spPr>
          <a:xfrm>
            <a:off x="4478898" y="379522"/>
            <a:ext cx="3480475" cy="7820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i="1">
                <a:solidFill>
                  <a:schemeClr val="tx1"/>
                </a:solidFill>
              </a:rPr>
              <a:t>We have done a primary survey across 89 consumers in the age group 18-24 and we have identified distinct consumer personas and what they want from in store experience </a:t>
            </a:r>
          </a:p>
        </p:txBody>
      </p:sp>
      <p:pic>
        <p:nvPicPr>
          <p:cNvPr id="39" name="Picture 2" descr="Samsung E.D.G.E Season 8 | Samsung India">
            <a:extLst>
              <a:ext uri="{FF2B5EF4-FFF2-40B4-BE49-F238E27FC236}">
                <a16:creationId xmlns:a16="http://schemas.microsoft.com/office/drawing/2014/main" id="{AE61407E-F710-CFE0-A62D-26E5FBD872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7BBFB68-FF04-EE66-0C32-2F0F18CD479F}"/>
              </a:ext>
            </a:extLst>
          </p:cNvPr>
          <p:cNvSpPr/>
          <p:nvPr/>
        </p:nvSpPr>
        <p:spPr>
          <a:xfrm>
            <a:off x="4469427" y="1065393"/>
            <a:ext cx="965077" cy="604483"/>
          </a:xfrm>
          <a:prstGeom prst="rect">
            <a:avLst/>
          </a:prstGeom>
          <a:solidFill>
            <a:srgbClr val="EBAD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The brand conscious 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E5695C34-2326-F098-399B-4BD8AC21D192}"/>
              </a:ext>
            </a:extLst>
          </p:cNvPr>
          <p:cNvSpPr/>
          <p:nvPr/>
        </p:nvSpPr>
        <p:spPr>
          <a:xfrm>
            <a:off x="5484421" y="1059875"/>
            <a:ext cx="2529706" cy="61000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Loves the Samsung  brand, determined to buy from the store, wants the latest product 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60F221BF-DE06-F4CA-B907-08A94A44AA7F}"/>
              </a:ext>
            </a:extLst>
          </p:cNvPr>
          <p:cNvSpPr/>
          <p:nvPr/>
        </p:nvSpPr>
        <p:spPr>
          <a:xfrm>
            <a:off x="4472638" y="2266921"/>
            <a:ext cx="959411" cy="417613"/>
          </a:xfrm>
          <a:prstGeom prst="rect">
            <a:avLst/>
          </a:prstGeom>
          <a:solidFill>
            <a:srgbClr val="91C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The unsure experimental</a:t>
            </a: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13129942-6F99-70F4-1474-FF94213666D5}"/>
              </a:ext>
            </a:extLst>
          </p:cNvPr>
          <p:cNvSpPr/>
          <p:nvPr/>
        </p:nvSpPr>
        <p:spPr>
          <a:xfrm>
            <a:off x="5476681" y="2263092"/>
            <a:ext cx="2542864" cy="4176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Wants to try multiple products, feel and touch them before deciding  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7B4E604-1184-BDAC-8C04-455DE7DAFE6B}"/>
              </a:ext>
            </a:extLst>
          </p:cNvPr>
          <p:cNvSpPr/>
          <p:nvPr/>
        </p:nvSpPr>
        <p:spPr>
          <a:xfrm>
            <a:off x="4472293" y="1730360"/>
            <a:ext cx="961852" cy="477209"/>
          </a:xfrm>
          <a:prstGeom prst="rect">
            <a:avLst/>
          </a:prstGeom>
          <a:solidFill>
            <a:srgbClr val="E288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The researcher 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AF1D9A2D-57FF-DF9C-7A1F-A83344233991}"/>
              </a:ext>
            </a:extLst>
          </p:cNvPr>
          <p:cNvSpPr/>
          <p:nvPr/>
        </p:nvSpPr>
        <p:spPr>
          <a:xfrm>
            <a:off x="5479001" y="1732848"/>
            <a:ext cx="2535126" cy="4747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Will test all the products, needs best salesperson to guide them 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F25FEC52-C71B-3BE7-FBA3-E6E264CD300B}"/>
              </a:ext>
            </a:extLst>
          </p:cNvPr>
          <p:cNvSpPr/>
          <p:nvPr/>
        </p:nvSpPr>
        <p:spPr>
          <a:xfrm>
            <a:off x="4472638" y="2759654"/>
            <a:ext cx="959411" cy="284298"/>
          </a:xfrm>
          <a:prstGeom prst="rect">
            <a:avLst/>
          </a:prstGeom>
          <a:solidFill>
            <a:srgbClr val="2CBE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The pleasure shopper 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5825860E-BC4E-9CEE-0F3E-2B7762C1CA30}"/>
              </a:ext>
            </a:extLst>
          </p:cNvPr>
          <p:cNvSpPr/>
          <p:nvPr/>
        </p:nvSpPr>
        <p:spPr>
          <a:xfrm>
            <a:off x="5476681" y="2753794"/>
            <a:ext cx="2543369" cy="291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Enjoys shopping from the store as it acts like detox,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F7B64DD-7EA2-BCC3-9A1A-BFC29B764133}"/>
              </a:ext>
            </a:extLst>
          </p:cNvPr>
          <p:cNvSpPr/>
          <p:nvPr/>
        </p:nvSpPr>
        <p:spPr>
          <a:xfrm>
            <a:off x="4468051" y="3103917"/>
            <a:ext cx="966094" cy="427753"/>
          </a:xfrm>
          <a:prstGeom prst="rect">
            <a:avLst/>
          </a:prstGeom>
          <a:solidFill>
            <a:srgbClr val="ECB7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The online shopper 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A37D14B2-FC75-EB80-FA3F-4E51EBB99218}"/>
              </a:ext>
            </a:extLst>
          </p:cNvPr>
          <p:cNvSpPr/>
          <p:nvPr/>
        </p:nvSpPr>
        <p:spPr>
          <a:xfrm>
            <a:off x="5476681" y="3096399"/>
            <a:ext cx="2543030" cy="4352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Walks into the store rarely, afraid that might be overwhelmed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57A4F8C-F931-4F9C-4162-DA1E9B64820E}"/>
              </a:ext>
            </a:extLst>
          </p:cNvPr>
          <p:cNvSpPr/>
          <p:nvPr/>
        </p:nvSpPr>
        <p:spPr>
          <a:xfrm>
            <a:off x="4468051" y="3576215"/>
            <a:ext cx="963998" cy="410932"/>
          </a:xfrm>
          <a:prstGeom prst="rect">
            <a:avLst/>
          </a:prstGeom>
          <a:solidFill>
            <a:srgbClr val="056B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bg1">
                    <a:lumMod val="85000"/>
                  </a:schemeClr>
                </a:solidFill>
              </a:rPr>
              <a:t>The store hopper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EA8DF7-5588-C257-8A4B-F0FB0C8B4CEC}"/>
              </a:ext>
            </a:extLst>
          </p:cNvPr>
          <p:cNvSpPr/>
          <p:nvPr/>
        </p:nvSpPr>
        <p:spPr>
          <a:xfrm>
            <a:off x="78698" y="536452"/>
            <a:ext cx="524255" cy="2031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Brand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69C174-ED20-08D4-ED54-1D5F2D3371BB}"/>
              </a:ext>
            </a:extLst>
          </p:cNvPr>
          <p:cNvSpPr/>
          <p:nvPr/>
        </p:nvSpPr>
        <p:spPr>
          <a:xfrm>
            <a:off x="643940" y="537629"/>
            <a:ext cx="1894794" cy="2031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What they do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DBC299-1316-32C7-E226-524CDCB66A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235" y="469923"/>
            <a:ext cx="391921" cy="3919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FF92CD-54F3-7E83-12C8-3B7C8D001B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497" y="476709"/>
            <a:ext cx="385135" cy="3851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48D568-5E0A-235D-4C60-B0A24BEC24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759" y="458587"/>
            <a:ext cx="375722" cy="3757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27B805B-4E0D-EA70-B08E-C3E66E34075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086" y="468721"/>
            <a:ext cx="375722" cy="37572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393E4F6-C2F9-7FDB-977C-9C6524009D2E}"/>
              </a:ext>
            </a:extLst>
          </p:cNvPr>
          <p:cNvSpPr/>
          <p:nvPr/>
        </p:nvSpPr>
        <p:spPr>
          <a:xfrm>
            <a:off x="2631235" y="1028843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C142FB-B54B-E1F3-3597-1E9FF1A853FA}"/>
              </a:ext>
            </a:extLst>
          </p:cNvPr>
          <p:cNvSpPr/>
          <p:nvPr/>
        </p:nvSpPr>
        <p:spPr>
          <a:xfrm>
            <a:off x="3058497" y="1028843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A96929-10F4-5558-29CA-AF13E2722D5C}"/>
              </a:ext>
            </a:extLst>
          </p:cNvPr>
          <p:cNvSpPr/>
          <p:nvPr/>
        </p:nvSpPr>
        <p:spPr>
          <a:xfrm>
            <a:off x="3484759" y="1028843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0FB521-5BDC-96E4-31FB-7AC0756ACB93}"/>
              </a:ext>
            </a:extLst>
          </p:cNvPr>
          <p:cNvSpPr/>
          <p:nvPr/>
        </p:nvSpPr>
        <p:spPr>
          <a:xfrm>
            <a:off x="3911086" y="1035629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2" descr="Sony Logo and symbol, meaning, history, PNG, brand">
            <a:extLst>
              <a:ext uri="{FF2B5EF4-FFF2-40B4-BE49-F238E27FC236}">
                <a16:creationId xmlns:a16="http://schemas.microsoft.com/office/drawing/2014/main" id="{5715CCAB-5A56-2868-8B97-290C2506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298" y="956469"/>
            <a:ext cx="462655" cy="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AFABE5E-4445-4435-89DC-4A7AC590FA1E}"/>
              </a:ext>
            </a:extLst>
          </p:cNvPr>
          <p:cNvSpPr/>
          <p:nvPr/>
        </p:nvSpPr>
        <p:spPr>
          <a:xfrm>
            <a:off x="646098" y="857685"/>
            <a:ext cx="1897020" cy="451608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>
                <a:solidFill>
                  <a:sysClr val="windowText" lastClr="000000"/>
                </a:solidFill>
              </a:rPr>
              <a:t>Unique </a:t>
            </a:r>
            <a:r>
              <a:rPr lang="en-IN" sz="1100" err="1">
                <a:solidFill>
                  <a:sysClr val="windowText" lastClr="000000"/>
                </a:solidFill>
              </a:rPr>
              <a:t>SonyStyle</a:t>
            </a:r>
            <a:r>
              <a:rPr lang="en-IN" sz="1100">
                <a:solidFill>
                  <a:sysClr val="windowText" lastClr="000000"/>
                </a:solidFill>
              </a:rPr>
              <a:t> scent, especially to attract female consumers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C63CE67-2628-1928-22E9-485503D7E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4758" y="1062747"/>
            <a:ext cx="199399" cy="19939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B9673CC0-201E-A39A-AA1F-F7D2A1E62DF6}"/>
              </a:ext>
            </a:extLst>
          </p:cNvPr>
          <p:cNvSpPr/>
          <p:nvPr/>
        </p:nvSpPr>
        <p:spPr>
          <a:xfrm>
            <a:off x="2631235" y="1626975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3BEEFEA-A6E8-EE83-9CAE-1C201FF2DD03}"/>
              </a:ext>
            </a:extLst>
          </p:cNvPr>
          <p:cNvSpPr/>
          <p:nvPr/>
        </p:nvSpPr>
        <p:spPr>
          <a:xfrm>
            <a:off x="3058497" y="1626975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7CDC9B-BD51-0D0B-274A-9E551C4E78D5}"/>
              </a:ext>
            </a:extLst>
          </p:cNvPr>
          <p:cNvSpPr/>
          <p:nvPr/>
        </p:nvSpPr>
        <p:spPr>
          <a:xfrm>
            <a:off x="3484759" y="1626975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ABDBD-50CD-40AA-0ABD-CB12C3DCCFAB}"/>
              </a:ext>
            </a:extLst>
          </p:cNvPr>
          <p:cNvSpPr/>
          <p:nvPr/>
        </p:nvSpPr>
        <p:spPr>
          <a:xfrm>
            <a:off x="3911086" y="1633761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4BA35C9B-8AA1-72AD-DF61-B99784EC3EEF}"/>
              </a:ext>
            </a:extLst>
          </p:cNvPr>
          <p:cNvSpPr/>
          <p:nvPr/>
        </p:nvSpPr>
        <p:spPr>
          <a:xfrm>
            <a:off x="646098" y="1396843"/>
            <a:ext cx="1897020" cy="510582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ysClr val="windowText" lastClr="000000"/>
                </a:solidFill>
              </a:rPr>
              <a:t>Large screens showcasing latest products &amp; tech.; use of bright &amp; </a:t>
            </a:r>
            <a:r>
              <a:rPr lang="en-US" sz="1100" err="1">
                <a:solidFill>
                  <a:sysClr val="windowText" lastClr="000000"/>
                </a:solidFill>
              </a:rPr>
              <a:t>colourful</a:t>
            </a:r>
            <a:r>
              <a:rPr lang="en-US" sz="1100">
                <a:solidFill>
                  <a:sysClr val="windowText" lastClr="000000"/>
                </a:solidFill>
              </a:rPr>
              <a:t> displays</a:t>
            </a:r>
            <a:endParaRPr lang="en-IN" sz="1100">
              <a:solidFill>
                <a:sysClr val="windowText" lastClr="000000"/>
              </a:solidFill>
            </a:endParaRPr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EF6A5B55-530A-E26A-F7D9-E86889808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495" y="1660879"/>
            <a:ext cx="199399" cy="199399"/>
          </a:xfrm>
          <a:prstGeom prst="rect">
            <a:avLst/>
          </a:prstGeom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C36876A-8708-1E9F-042B-5CCA2B02827C}"/>
              </a:ext>
            </a:extLst>
          </p:cNvPr>
          <p:cNvSpPr/>
          <p:nvPr/>
        </p:nvSpPr>
        <p:spPr>
          <a:xfrm>
            <a:off x="2631235" y="2414172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A12080E-A46C-9573-F950-04B81D927B17}"/>
              </a:ext>
            </a:extLst>
          </p:cNvPr>
          <p:cNvSpPr/>
          <p:nvPr/>
        </p:nvSpPr>
        <p:spPr>
          <a:xfrm>
            <a:off x="3058497" y="2414172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0FDE614-7E1F-9D09-5A52-5CE08E361A91}"/>
              </a:ext>
            </a:extLst>
          </p:cNvPr>
          <p:cNvSpPr/>
          <p:nvPr/>
        </p:nvSpPr>
        <p:spPr>
          <a:xfrm>
            <a:off x="3484759" y="2414172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F0A5900-F464-A163-56CF-D249E0703F20}"/>
              </a:ext>
            </a:extLst>
          </p:cNvPr>
          <p:cNvSpPr/>
          <p:nvPr/>
        </p:nvSpPr>
        <p:spPr>
          <a:xfrm>
            <a:off x="3911086" y="2420958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FB25774D-119C-D653-9751-6E389C592206}"/>
              </a:ext>
            </a:extLst>
          </p:cNvPr>
          <p:cNvSpPr/>
          <p:nvPr/>
        </p:nvSpPr>
        <p:spPr>
          <a:xfrm>
            <a:off x="642925" y="3981588"/>
            <a:ext cx="1897020" cy="659868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ysClr val="windowText" lastClr="000000"/>
                </a:solidFill>
              </a:rPr>
              <a:t>amps the engine sounds through the car speakers, even when the audio system is turned off</a:t>
            </a:r>
            <a:endParaRPr lang="en-IN" sz="1100">
              <a:solidFill>
                <a:sysClr val="windowText" lastClr="000000"/>
              </a:solidFill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BB4F9227-3AA7-6818-F9E4-4A138722B5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774" y="2450909"/>
            <a:ext cx="199399" cy="199399"/>
          </a:xfrm>
          <a:prstGeom prst="rect">
            <a:avLst/>
          </a:prstGeom>
        </p:spPr>
      </p:pic>
      <p:pic>
        <p:nvPicPr>
          <p:cNvPr id="1046" name="Picture 6" descr="Xiaomi Logo and symbol, meaning, history, PNG, brand">
            <a:extLst>
              <a:ext uri="{FF2B5EF4-FFF2-40B4-BE49-F238E27FC236}">
                <a16:creationId xmlns:a16="http://schemas.microsoft.com/office/drawing/2014/main" id="{CF785C60-4EF2-8CBC-4CAE-020D9756E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12" y="1630394"/>
            <a:ext cx="547900" cy="31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8" descr="BMW logo png free download 19764228 PNG">
            <a:extLst>
              <a:ext uri="{FF2B5EF4-FFF2-40B4-BE49-F238E27FC236}">
                <a16:creationId xmlns:a16="http://schemas.microsoft.com/office/drawing/2014/main" id="{58B6FC6F-CC18-3FEF-5D22-8EF719F4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48" y="4090665"/>
            <a:ext cx="435538" cy="4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1578344-D1CB-A9E8-BB01-6636E7978764}"/>
              </a:ext>
            </a:extLst>
          </p:cNvPr>
          <p:cNvSpPr/>
          <p:nvPr/>
        </p:nvSpPr>
        <p:spPr>
          <a:xfrm>
            <a:off x="2631235" y="4379418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0E97E4D8-3979-3A9B-313D-3D75F50C79ED}"/>
              </a:ext>
            </a:extLst>
          </p:cNvPr>
          <p:cNvSpPr/>
          <p:nvPr/>
        </p:nvSpPr>
        <p:spPr>
          <a:xfrm>
            <a:off x="3058497" y="4379418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4759D4B2-7AC0-9BEE-2F74-92DC9EEFD3C7}"/>
              </a:ext>
            </a:extLst>
          </p:cNvPr>
          <p:cNvSpPr/>
          <p:nvPr/>
        </p:nvSpPr>
        <p:spPr>
          <a:xfrm>
            <a:off x="3484759" y="4379418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863B121-51FE-4F0B-1FB5-A11A36206702}"/>
              </a:ext>
            </a:extLst>
          </p:cNvPr>
          <p:cNvSpPr/>
          <p:nvPr/>
        </p:nvSpPr>
        <p:spPr>
          <a:xfrm>
            <a:off x="3911086" y="4386204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7F48AE54-96B7-B5C2-8891-A9468921DEC5}"/>
              </a:ext>
            </a:extLst>
          </p:cNvPr>
          <p:cNvSpPr/>
          <p:nvPr/>
        </p:nvSpPr>
        <p:spPr>
          <a:xfrm>
            <a:off x="648489" y="2002419"/>
            <a:ext cx="1903409" cy="1858206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Stores in landmark locations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Minimalist interiors with stores divided into 4 sections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Extends the product designs into the environment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Products displayed like museum: to educate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Incorporate nature in stores for ambience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sz="1100">
                <a:solidFill>
                  <a:sysClr val="windowText" lastClr="000000"/>
                </a:solidFill>
              </a:rPr>
              <a:t>The lock sound association</a:t>
            </a:r>
            <a:endParaRPr lang="en-IN" sz="1100">
              <a:solidFill>
                <a:sysClr val="windowText" lastClr="000000"/>
              </a:solidFill>
            </a:endParaRP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B88E1FE8-C9FE-D35B-5FF6-6D100A1F5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774" y="4416155"/>
            <a:ext cx="199399" cy="199399"/>
          </a:xfrm>
          <a:prstGeom prst="rect">
            <a:avLst/>
          </a:prstGeom>
        </p:spPr>
      </p:pic>
      <p:pic>
        <p:nvPicPr>
          <p:cNvPr id="1054" name="Picture 10" descr="Apple Logo and symbol, meaning, history, PNG, brand">
            <a:extLst>
              <a:ext uri="{FF2B5EF4-FFF2-40B4-BE49-F238E27FC236}">
                <a16:creationId xmlns:a16="http://schemas.microsoft.com/office/drawing/2014/main" id="{8AB4DA5B-D552-BD59-8930-50ECAE94A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151" y="2358461"/>
            <a:ext cx="858003" cy="51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E02AD9F-304D-98E0-E778-43DFE9698003}"/>
              </a:ext>
            </a:extLst>
          </p:cNvPr>
          <p:cNvSpPr/>
          <p:nvPr/>
        </p:nvSpPr>
        <p:spPr>
          <a:xfrm>
            <a:off x="2631235" y="5150561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B492C2D-0935-B159-D41C-A55DCB55B260}"/>
              </a:ext>
            </a:extLst>
          </p:cNvPr>
          <p:cNvSpPr/>
          <p:nvPr/>
        </p:nvSpPr>
        <p:spPr>
          <a:xfrm>
            <a:off x="3058497" y="5150561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C7C8EDEA-75C0-3EBD-BFB1-1AC652A27CD8}"/>
              </a:ext>
            </a:extLst>
          </p:cNvPr>
          <p:cNvSpPr/>
          <p:nvPr/>
        </p:nvSpPr>
        <p:spPr>
          <a:xfrm>
            <a:off x="3484759" y="5150561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A7C3BDD-B764-38EF-8D00-E92782240B6B}"/>
              </a:ext>
            </a:extLst>
          </p:cNvPr>
          <p:cNvSpPr/>
          <p:nvPr/>
        </p:nvSpPr>
        <p:spPr>
          <a:xfrm>
            <a:off x="3911086" y="5157347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9003FF2-2CD1-E437-AF81-69572C6C3625}"/>
              </a:ext>
            </a:extLst>
          </p:cNvPr>
          <p:cNvSpPr/>
          <p:nvPr/>
        </p:nvSpPr>
        <p:spPr>
          <a:xfrm>
            <a:off x="648489" y="4762748"/>
            <a:ext cx="1903409" cy="659868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>
                <a:solidFill>
                  <a:sysClr val="windowText" lastClr="000000"/>
                </a:solidFill>
              </a:rPr>
              <a:t>Products engineered to generate heat upon application</a:t>
            </a:r>
          </a:p>
        </p:txBody>
      </p:sp>
      <p:pic>
        <p:nvPicPr>
          <p:cNvPr id="1062" name="Picture 1061">
            <a:extLst>
              <a:ext uri="{FF2B5EF4-FFF2-40B4-BE49-F238E27FC236}">
                <a16:creationId xmlns:a16="http://schemas.microsoft.com/office/drawing/2014/main" id="{4F917B75-32B1-BF2E-F208-B719349EA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8874" y="5187374"/>
            <a:ext cx="199399" cy="199399"/>
          </a:xfrm>
          <a:prstGeom prst="rect">
            <a:avLst/>
          </a:prstGeom>
        </p:spPr>
      </p:pic>
      <p:pic>
        <p:nvPicPr>
          <p:cNvPr id="1063" name="Picture 12" descr="Olay Logo, symbol, meaning, history, PNG, brand">
            <a:extLst>
              <a:ext uri="{FF2B5EF4-FFF2-40B4-BE49-F238E27FC236}">
                <a16:creationId xmlns:a16="http://schemas.microsoft.com/office/drawing/2014/main" id="{3926E0D6-2D60-848B-C87C-84618EE0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8" y="5065444"/>
            <a:ext cx="566817" cy="3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6AEC37AA-B0CE-6A68-4A71-776A771F5138}"/>
              </a:ext>
            </a:extLst>
          </p:cNvPr>
          <p:cNvSpPr/>
          <p:nvPr/>
        </p:nvSpPr>
        <p:spPr>
          <a:xfrm rot="10800000" flipV="1">
            <a:off x="8168638" y="4124841"/>
            <a:ext cx="3892961" cy="2040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What Samsung is doing currently </a:t>
            </a:r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B3445C09-27F4-C271-2C74-87B162B9674C}"/>
              </a:ext>
            </a:extLst>
          </p:cNvPr>
          <p:cNvSpPr/>
          <p:nvPr/>
        </p:nvSpPr>
        <p:spPr>
          <a:xfrm>
            <a:off x="648489" y="5531093"/>
            <a:ext cx="1903409" cy="1186542"/>
          </a:xfrm>
          <a:prstGeom prst="rect">
            <a:avLst/>
          </a:prstGeom>
          <a:solidFill>
            <a:srgbClr val="F5D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>
                <a:solidFill>
                  <a:sysClr val="windowText" lastClr="000000"/>
                </a:solidFill>
              </a:rPr>
              <a:t>Computer vision used for seamless no contact shopping experience, personalized recommendations </a:t>
            </a:r>
          </a:p>
        </p:txBody>
      </p:sp>
      <p:pic>
        <p:nvPicPr>
          <p:cNvPr id="2052" name="Picture 4" descr="Amazon logo, Amazon.com Amazon Video Logo Company Brand, amazon logo, wish,  text, trademark png | PNGWing">
            <a:extLst>
              <a:ext uri="{FF2B5EF4-FFF2-40B4-BE49-F238E27FC236}">
                <a16:creationId xmlns:a16="http://schemas.microsoft.com/office/drawing/2014/main" id="{1C6CBF0B-1582-9246-222F-36C00AD8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79" y="6029393"/>
            <a:ext cx="612461" cy="3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Rectangle 1081">
            <a:extLst>
              <a:ext uri="{FF2B5EF4-FFF2-40B4-BE49-F238E27FC236}">
                <a16:creationId xmlns:a16="http://schemas.microsoft.com/office/drawing/2014/main" id="{70F3B73F-9603-D2DA-A196-7F8B01750708}"/>
              </a:ext>
            </a:extLst>
          </p:cNvPr>
          <p:cNvSpPr/>
          <p:nvPr/>
        </p:nvSpPr>
        <p:spPr>
          <a:xfrm>
            <a:off x="8167662" y="525933"/>
            <a:ext cx="2736068" cy="62100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>
                <a:solidFill>
                  <a:schemeClr val="tx1"/>
                </a:solidFill>
              </a:rPr>
              <a:t>Consumers want the ease and the convenience of online shopping but don’t want to miss out on the experience </a:t>
            </a:r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168954C8-4E25-9D32-B573-DECE5DE4FD12}"/>
              </a:ext>
            </a:extLst>
          </p:cNvPr>
          <p:cNvSpPr/>
          <p:nvPr/>
        </p:nvSpPr>
        <p:spPr>
          <a:xfrm>
            <a:off x="2631235" y="6449347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D3894E2E-8A71-B1C3-F46E-163618DC0CE5}"/>
              </a:ext>
            </a:extLst>
          </p:cNvPr>
          <p:cNvSpPr/>
          <p:nvPr/>
        </p:nvSpPr>
        <p:spPr>
          <a:xfrm>
            <a:off x="3058497" y="6449347"/>
            <a:ext cx="391921" cy="2682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CC43FE78-4968-78EF-0FE7-D8CB1B78637D}"/>
              </a:ext>
            </a:extLst>
          </p:cNvPr>
          <p:cNvSpPr/>
          <p:nvPr/>
        </p:nvSpPr>
        <p:spPr>
          <a:xfrm>
            <a:off x="3484759" y="6449347"/>
            <a:ext cx="391921" cy="2672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503DB890-53D9-1EA1-8BDE-2535A4CE7C3C}"/>
              </a:ext>
            </a:extLst>
          </p:cNvPr>
          <p:cNvSpPr/>
          <p:nvPr/>
        </p:nvSpPr>
        <p:spPr>
          <a:xfrm>
            <a:off x="3911086" y="6456133"/>
            <a:ext cx="391921" cy="2615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4" name="Picture 2053">
            <a:extLst>
              <a:ext uri="{FF2B5EF4-FFF2-40B4-BE49-F238E27FC236}">
                <a16:creationId xmlns:a16="http://schemas.microsoft.com/office/drawing/2014/main" id="{1BC135D8-0DAB-E781-D8EA-A25C65860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8874" y="6486160"/>
            <a:ext cx="199399" cy="199399"/>
          </a:xfrm>
          <a:prstGeom prst="rect">
            <a:avLst/>
          </a:prstGeom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B3000FB-9EC9-355D-E876-6EDE5C2B68AF}"/>
              </a:ext>
            </a:extLst>
          </p:cNvPr>
          <p:cNvSpPr/>
          <p:nvPr/>
        </p:nvSpPr>
        <p:spPr>
          <a:xfrm>
            <a:off x="8167661" y="1339773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66" name="Picture 2065">
            <a:extLst>
              <a:ext uri="{FF2B5EF4-FFF2-40B4-BE49-F238E27FC236}">
                <a16:creationId xmlns:a16="http://schemas.microsoft.com/office/drawing/2014/main" id="{C9002854-1CBE-E8F2-CBE4-A31A0A476C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533346" y="1145452"/>
            <a:ext cx="198625" cy="198625"/>
          </a:xfrm>
          <a:prstGeom prst="rect">
            <a:avLst/>
          </a:prstGeom>
        </p:spPr>
      </p:pic>
      <p:pic>
        <p:nvPicPr>
          <p:cNvPr id="2074" name="Picture 2073">
            <a:extLst>
              <a:ext uri="{FF2B5EF4-FFF2-40B4-BE49-F238E27FC236}">
                <a16:creationId xmlns:a16="http://schemas.microsoft.com/office/drawing/2014/main" id="{4E9382A9-6868-B24F-2D49-57E2114F1B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33213" y="1162108"/>
            <a:ext cx="176374" cy="176374"/>
          </a:xfrm>
          <a:prstGeom prst="rect">
            <a:avLst/>
          </a:prstGeom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925A0873-5714-C79F-2E7B-80DED8C61DDD}"/>
              </a:ext>
            </a:extLst>
          </p:cNvPr>
          <p:cNvSpPr/>
          <p:nvPr/>
        </p:nvSpPr>
        <p:spPr>
          <a:xfrm>
            <a:off x="8168638" y="1651494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76" name="Picture 2075">
            <a:extLst>
              <a:ext uri="{FF2B5EF4-FFF2-40B4-BE49-F238E27FC236}">
                <a16:creationId xmlns:a16="http://schemas.microsoft.com/office/drawing/2014/main" id="{369C60B4-67C1-8C2F-8976-FD45E713B6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345849" y="1468898"/>
            <a:ext cx="198625" cy="198625"/>
          </a:xfrm>
          <a:prstGeom prst="rect">
            <a:avLst/>
          </a:prstGeom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688B59CF-C4F7-D596-AD2B-C4A4C22A6F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79417" y="1474037"/>
            <a:ext cx="176374" cy="176374"/>
          </a:xfrm>
          <a:prstGeom prst="rect">
            <a:avLst/>
          </a:prstGeom>
        </p:spPr>
      </p:pic>
      <p:sp>
        <p:nvSpPr>
          <p:cNvPr id="2078" name="Rectangle 2077">
            <a:extLst>
              <a:ext uri="{FF2B5EF4-FFF2-40B4-BE49-F238E27FC236}">
                <a16:creationId xmlns:a16="http://schemas.microsoft.com/office/drawing/2014/main" id="{C4BDB0E3-75B6-3743-B9F7-9D39FA8D1E2C}"/>
              </a:ext>
            </a:extLst>
          </p:cNvPr>
          <p:cNvSpPr/>
          <p:nvPr/>
        </p:nvSpPr>
        <p:spPr>
          <a:xfrm>
            <a:off x="8168638" y="1978326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79" name="Picture 2078">
            <a:extLst>
              <a:ext uri="{FF2B5EF4-FFF2-40B4-BE49-F238E27FC236}">
                <a16:creationId xmlns:a16="http://schemas.microsoft.com/office/drawing/2014/main" id="{0AD9A6AA-FE54-55B9-16C8-4EBC0D03ED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342546" y="1779701"/>
            <a:ext cx="198625" cy="198625"/>
          </a:xfrm>
          <a:prstGeom prst="rect">
            <a:avLst/>
          </a:prstGeom>
        </p:spPr>
      </p:pic>
      <p:pic>
        <p:nvPicPr>
          <p:cNvPr id="2080" name="Picture 2079">
            <a:extLst>
              <a:ext uri="{FF2B5EF4-FFF2-40B4-BE49-F238E27FC236}">
                <a16:creationId xmlns:a16="http://schemas.microsoft.com/office/drawing/2014/main" id="{80409E8C-6232-D041-A18F-1D2D4F89E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2547" y="1790648"/>
            <a:ext cx="176374" cy="176374"/>
          </a:xfrm>
          <a:prstGeom prst="rect">
            <a:avLst/>
          </a:prstGeom>
        </p:spPr>
      </p:pic>
      <p:sp>
        <p:nvSpPr>
          <p:cNvPr id="2081" name="Rectangle 2080">
            <a:extLst>
              <a:ext uri="{FF2B5EF4-FFF2-40B4-BE49-F238E27FC236}">
                <a16:creationId xmlns:a16="http://schemas.microsoft.com/office/drawing/2014/main" id="{E43260FE-0E82-2A9D-51DF-2DB582A7CF81}"/>
              </a:ext>
            </a:extLst>
          </p:cNvPr>
          <p:cNvSpPr/>
          <p:nvPr/>
        </p:nvSpPr>
        <p:spPr>
          <a:xfrm>
            <a:off x="8168638" y="2282262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82" name="Picture 2081">
            <a:extLst>
              <a:ext uri="{FF2B5EF4-FFF2-40B4-BE49-F238E27FC236}">
                <a16:creationId xmlns:a16="http://schemas.microsoft.com/office/drawing/2014/main" id="{DB89C1DA-6501-DA47-40F3-385B6E13FE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604659" y="2103721"/>
            <a:ext cx="198625" cy="198625"/>
          </a:xfrm>
          <a:prstGeom prst="rect">
            <a:avLst/>
          </a:prstGeom>
        </p:spPr>
      </p:pic>
      <p:pic>
        <p:nvPicPr>
          <p:cNvPr id="2083" name="Picture 2082">
            <a:extLst>
              <a:ext uri="{FF2B5EF4-FFF2-40B4-BE49-F238E27FC236}">
                <a16:creationId xmlns:a16="http://schemas.microsoft.com/office/drawing/2014/main" id="{D31CEEC6-AA99-8496-2E89-B6D728DF8C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04890" y="2103721"/>
            <a:ext cx="176374" cy="176374"/>
          </a:xfrm>
          <a:prstGeom prst="rect">
            <a:avLst/>
          </a:prstGeom>
        </p:spPr>
      </p:pic>
      <p:sp>
        <p:nvSpPr>
          <p:cNvPr id="2087" name="Rectangle 2086">
            <a:extLst>
              <a:ext uri="{FF2B5EF4-FFF2-40B4-BE49-F238E27FC236}">
                <a16:creationId xmlns:a16="http://schemas.microsoft.com/office/drawing/2014/main" id="{B8084E50-14C9-D446-0579-DE2BC8D6CE0B}"/>
              </a:ext>
            </a:extLst>
          </p:cNvPr>
          <p:cNvSpPr/>
          <p:nvPr/>
        </p:nvSpPr>
        <p:spPr>
          <a:xfrm>
            <a:off x="8122966" y="1214123"/>
            <a:ext cx="1608957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Knowledgeable service </a:t>
            </a:r>
          </a:p>
        </p:txBody>
      </p:sp>
      <p:sp>
        <p:nvSpPr>
          <p:cNvPr id="2089" name="Rectangle 2088">
            <a:extLst>
              <a:ext uri="{FF2B5EF4-FFF2-40B4-BE49-F238E27FC236}">
                <a16:creationId xmlns:a16="http://schemas.microsoft.com/office/drawing/2014/main" id="{CD3A6185-3D40-CABE-2C69-FE0141319001}"/>
              </a:ext>
            </a:extLst>
          </p:cNvPr>
          <p:cNvSpPr/>
          <p:nvPr/>
        </p:nvSpPr>
        <p:spPr>
          <a:xfrm>
            <a:off x="8122965" y="1514989"/>
            <a:ext cx="1608957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Unique experience </a:t>
            </a:r>
          </a:p>
        </p:txBody>
      </p: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2CBE9B7A-59AF-D8A1-BD78-FFD42D57C638}"/>
              </a:ext>
            </a:extLst>
          </p:cNvPr>
          <p:cNvSpPr/>
          <p:nvPr/>
        </p:nvSpPr>
        <p:spPr>
          <a:xfrm>
            <a:off x="8116614" y="1837436"/>
            <a:ext cx="1608957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Brand engagement </a:t>
            </a:r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58FF21F8-5A00-50AA-5645-DF7909AE4481}"/>
              </a:ext>
            </a:extLst>
          </p:cNvPr>
          <p:cNvSpPr/>
          <p:nvPr/>
        </p:nvSpPr>
        <p:spPr>
          <a:xfrm>
            <a:off x="8107210" y="2143996"/>
            <a:ext cx="959411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Ease of payment </a:t>
            </a:r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6F60E0DA-CC05-7FED-A677-B61A5494A964}"/>
              </a:ext>
            </a:extLst>
          </p:cNvPr>
          <p:cNvSpPr/>
          <p:nvPr/>
        </p:nvSpPr>
        <p:spPr>
          <a:xfrm>
            <a:off x="8168638" y="2607308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93" name="Picture 2092">
            <a:extLst>
              <a:ext uri="{FF2B5EF4-FFF2-40B4-BE49-F238E27FC236}">
                <a16:creationId xmlns:a16="http://schemas.microsoft.com/office/drawing/2014/main" id="{CFFD4BA6-C54C-FF2D-E453-ACCB7533A7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768291" y="2428767"/>
            <a:ext cx="198625" cy="198625"/>
          </a:xfrm>
          <a:prstGeom prst="rect">
            <a:avLst/>
          </a:prstGeom>
        </p:spPr>
      </p:pic>
      <p:pic>
        <p:nvPicPr>
          <p:cNvPr id="2094" name="Picture 2093">
            <a:extLst>
              <a:ext uri="{FF2B5EF4-FFF2-40B4-BE49-F238E27FC236}">
                <a16:creationId xmlns:a16="http://schemas.microsoft.com/office/drawing/2014/main" id="{0B9EED24-7C4C-8C7A-44B3-4336A3E400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2594" y="2428767"/>
            <a:ext cx="176374" cy="176374"/>
          </a:xfrm>
          <a:prstGeom prst="rect">
            <a:avLst/>
          </a:prstGeom>
        </p:spPr>
      </p:pic>
      <p:sp>
        <p:nvSpPr>
          <p:cNvPr id="2095" name="Rectangle 2094">
            <a:extLst>
              <a:ext uri="{FF2B5EF4-FFF2-40B4-BE49-F238E27FC236}">
                <a16:creationId xmlns:a16="http://schemas.microsoft.com/office/drawing/2014/main" id="{D872EC10-6B9D-7C4B-E6EE-7CDAF24660EC}"/>
              </a:ext>
            </a:extLst>
          </p:cNvPr>
          <p:cNvSpPr/>
          <p:nvPr/>
        </p:nvSpPr>
        <p:spPr>
          <a:xfrm>
            <a:off x="8106901" y="2458349"/>
            <a:ext cx="1608957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Convenience</a:t>
            </a:r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C745C047-76A4-E458-53CE-3C26668BB046}"/>
              </a:ext>
            </a:extLst>
          </p:cNvPr>
          <p:cNvSpPr/>
          <p:nvPr/>
        </p:nvSpPr>
        <p:spPr>
          <a:xfrm>
            <a:off x="8168638" y="2932354"/>
            <a:ext cx="3787153" cy="108844"/>
          </a:xfrm>
          <a:prstGeom prst="rect">
            <a:avLst/>
          </a:prstGeom>
          <a:gradFill flip="none" rotWithShape="1">
            <a:gsLst>
              <a:gs pos="0">
                <a:srgbClr val="74405E">
                  <a:tint val="66000"/>
                  <a:satMod val="160000"/>
                </a:srgbClr>
              </a:gs>
              <a:gs pos="0">
                <a:srgbClr val="74405E"/>
              </a:gs>
              <a:gs pos="85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97" name="Picture 2096">
            <a:extLst>
              <a:ext uri="{FF2B5EF4-FFF2-40B4-BE49-F238E27FC236}">
                <a16:creationId xmlns:a16="http://schemas.microsoft.com/office/drawing/2014/main" id="{CE7B2065-E2A0-E906-2409-BB44211FC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370660" y="2778192"/>
            <a:ext cx="198625" cy="198625"/>
          </a:xfrm>
          <a:prstGeom prst="rect">
            <a:avLst/>
          </a:prstGeom>
        </p:spPr>
      </p:pic>
      <p:pic>
        <p:nvPicPr>
          <p:cNvPr id="2098" name="Picture 2097">
            <a:extLst>
              <a:ext uri="{FF2B5EF4-FFF2-40B4-BE49-F238E27FC236}">
                <a16:creationId xmlns:a16="http://schemas.microsoft.com/office/drawing/2014/main" id="{B72A7C19-5F8A-4E7C-D36C-F00DD659BD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7915" y="2753813"/>
            <a:ext cx="176374" cy="176374"/>
          </a:xfrm>
          <a:prstGeom prst="rect">
            <a:avLst/>
          </a:prstGeom>
        </p:spPr>
      </p:pic>
      <p:sp>
        <p:nvSpPr>
          <p:cNvPr id="2099" name="Rectangle 2098">
            <a:extLst>
              <a:ext uri="{FF2B5EF4-FFF2-40B4-BE49-F238E27FC236}">
                <a16:creationId xmlns:a16="http://schemas.microsoft.com/office/drawing/2014/main" id="{EC05BD69-25B6-B198-5F5A-1F241211142C}"/>
              </a:ext>
            </a:extLst>
          </p:cNvPr>
          <p:cNvSpPr/>
          <p:nvPr/>
        </p:nvSpPr>
        <p:spPr>
          <a:xfrm>
            <a:off x="8096666" y="2800378"/>
            <a:ext cx="1608957" cy="137389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 i="1">
                <a:solidFill>
                  <a:schemeClr val="tx1"/>
                </a:solidFill>
              </a:rPr>
              <a:t>Personalization </a:t>
            </a:r>
          </a:p>
        </p:txBody>
      </p:sp>
      <p:sp>
        <p:nvSpPr>
          <p:cNvPr id="2100" name="Rectangle 2099">
            <a:extLst>
              <a:ext uri="{FF2B5EF4-FFF2-40B4-BE49-F238E27FC236}">
                <a16:creationId xmlns:a16="http://schemas.microsoft.com/office/drawing/2014/main" id="{1E6EA8C6-2D21-9123-E051-BF757CE0D9A3}"/>
              </a:ext>
            </a:extLst>
          </p:cNvPr>
          <p:cNvSpPr/>
          <p:nvPr/>
        </p:nvSpPr>
        <p:spPr>
          <a:xfrm rot="10800000" flipV="1">
            <a:off x="8168638" y="4365570"/>
            <a:ext cx="3892955" cy="41776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b="1" i="1">
                <a:solidFill>
                  <a:schemeClr val="tx1"/>
                </a:solidFill>
              </a:rPr>
              <a:t>Samsung King’s cross outlet</a:t>
            </a:r>
          </a:p>
          <a:p>
            <a:r>
              <a:rPr lang="en-US" sz="9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It has been designed as a playground and community space where customers can discover and experience the best of Samsung’s tech</a:t>
            </a:r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2102" name="Speech Bubble: Rectangle 2101">
            <a:extLst>
              <a:ext uri="{FF2B5EF4-FFF2-40B4-BE49-F238E27FC236}">
                <a16:creationId xmlns:a16="http://schemas.microsoft.com/office/drawing/2014/main" id="{B436FDBD-6C19-C9C7-DC62-BB485275076A}"/>
              </a:ext>
            </a:extLst>
          </p:cNvPr>
          <p:cNvSpPr/>
          <p:nvPr/>
        </p:nvSpPr>
        <p:spPr>
          <a:xfrm>
            <a:off x="2631235" y="2887128"/>
            <a:ext cx="1671772" cy="1083743"/>
          </a:xfrm>
          <a:prstGeom prst="wedgeRectCallout">
            <a:avLst>
              <a:gd name="adj1" fmla="val -53833"/>
              <a:gd name="adj2" fmla="val -64486"/>
            </a:avLst>
          </a:prstGeom>
          <a:solidFill>
            <a:srgbClr val="FFEEB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i="1">
                <a:solidFill>
                  <a:schemeClr val="tx1"/>
                </a:solidFill>
              </a:rPr>
              <a:t>Sight and audio </a:t>
            </a:r>
            <a:r>
              <a:rPr lang="en-IN" sz="1100">
                <a:solidFill>
                  <a:schemeClr val="tx1"/>
                </a:solidFill>
              </a:rPr>
              <a:t>are most widely used. Consumers feel connected to brand once they </a:t>
            </a:r>
            <a:r>
              <a:rPr lang="en-IN" sz="1100" b="1" i="1">
                <a:solidFill>
                  <a:schemeClr val="tx1"/>
                </a:solidFill>
              </a:rPr>
              <a:t>touch</a:t>
            </a:r>
            <a:r>
              <a:rPr lang="en-IN" sz="1100">
                <a:solidFill>
                  <a:schemeClr val="tx1"/>
                </a:solidFill>
              </a:rPr>
              <a:t> it  </a:t>
            </a:r>
          </a:p>
        </p:txBody>
      </p:sp>
      <p:pic>
        <p:nvPicPr>
          <p:cNvPr id="2103" name="Picture 2102">
            <a:extLst>
              <a:ext uri="{FF2B5EF4-FFF2-40B4-BE49-F238E27FC236}">
                <a16:creationId xmlns:a16="http://schemas.microsoft.com/office/drawing/2014/main" id="{3C8B5AAA-03A7-9D0C-6FC2-E755B1EF8F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36537" y="525933"/>
            <a:ext cx="176374" cy="176374"/>
          </a:xfrm>
          <a:prstGeom prst="rect">
            <a:avLst/>
          </a:prstGeom>
        </p:spPr>
      </p:pic>
      <p:pic>
        <p:nvPicPr>
          <p:cNvPr id="2104" name="Picture 2103">
            <a:extLst>
              <a:ext uri="{FF2B5EF4-FFF2-40B4-BE49-F238E27FC236}">
                <a16:creationId xmlns:a16="http://schemas.microsoft.com/office/drawing/2014/main" id="{FCE6EED8-F5CA-ED47-C4EF-1D48E7244B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0930645" y="807279"/>
            <a:ext cx="198625" cy="198625"/>
          </a:xfrm>
          <a:prstGeom prst="rect">
            <a:avLst/>
          </a:prstGeom>
        </p:spPr>
      </p:pic>
      <p:sp>
        <p:nvSpPr>
          <p:cNvPr id="2106" name="Rectangle 2105">
            <a:extLst>
              <a:ext uri="{FF2B5EF4-FFF2-40B4-BE49-F238E27FC236}">
                <a16:creationId xmlns:a16="http://schemas.microsoft.com/office/drawing/2014/main" id="{1F3D3078-63D9-4A9E-7D4B-CB5FC74A39C7}"/>
              </a:ext>
            </a:extLst>
          </p:cNvPr>
          <p:cNvSpPr/>
          <p:nvPr/>
        </p:nvSpPr>
        <p:spPr>
          <a:xfrm>
            <a:off x="11129270" y="537629"/>
            <a:ext cx="932324" cy="2428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>
                <a:solidFill>
                  <a:schemeClr val="tx1"/>
                </a:solidFill>
              </a:rPr>
              <a:t>Exclusivity of in store </a:t>
            </a:r>
          </a:p>
        </p:txBody>
      </p:sp>
      <p:sp>
        <p:nvSpPr>
          <p:cNvPr id="2107" name="Rectangle 2106">
            <a:extLst>
              <a:ext uri="{FF2B5EF4-FFF2-40B4-BE49-F238E27FC236}">
                <a16:creationId xmlns:a16="http://schemas.microsoft.com/office/drawing/2014/main" id="{BC077207-EEF1-FA2E-9F5B-CDE269A50782}"/>
              </a:ext>
            </a:extLst>
          </p:cNvPr>
          <p:cNvSpPr/>
          <p:nvPr/>
        </p:nvSpPr>
        <p:spPr>
          <a:xfrm>
            <a:off x="11129270" y="831335"/>
            <a:ext cx="932324" cy="1690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900">
                <a:solidFill>
                  <a:schemeClr val="tx1"/>
                </a:solidFill>
              </a:rPr>
              <a:t>Importance  </a:t>
            </a:r>
          </a:p>
        </p:txBody>
      </p:sp>
      <p:sp>
        <p:nvSpPr>
          <p:cNvPr id="2108" name="Rectangle 2107">
            <a:extLst>
              <a:ext uri="{FF2B5EF4-FFF2-40B4-BE49-F238E27FC236}">
                <a16:creationId xmlns:a16="http://schemas.microsoft.com/office/drawing/2014/main" id="{CE17665B-873C-2507-EF2A-D6F7A64AFBFD}"/>
              </a:ext>
            </a:extLst>
          </p:cNvPr>
          <p:cNvSpPr/>
          <p:nvPr/>
        </p:nvSpPr>
        <p:spPr>
          <a:xfrm>
            <a:off x="8167661" y="3318786"/>
            <a:ext cx="1871259" cy="137389"/>
          </a:xfrm>
          <a:prstGeom prst="rect">
            <a:avLst/>
          </a:prstGeom>
          <a:solidFill>
            <a:srgbClr val="C158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100"/>
              <a:t>50%</a:t>
            </a:r>
          </a:p>
        </p:txBody>
      </p:sp>
      <p:sp>
        <p:nvSpPr>
          <p:cNvPr id="2109" name="Rectangle 2108">
            <a:extLst>
              <a:ext uri="{FF2B5EF4-FFF2-40B4-BE49-F238E27FC236}">
                <a16:creationId xmlns:a16="http://schemas.microsoft.com/office/drawing/2014/main" id="{CEF41CD5-0C35-C742-CBFD-F52BF68B5C57}"/>
              </a:ext>
            </a:extLst>
          </p:cNvPr>
          <p:cNvSpPr/>
          <p:nvPr/>
        </p:nvSpPr>
        <p:spPr>
          <a:xfrm>
            <a:off x="8167661" y="3525982"/>
            <a:ext cx="1519568" cy="137389"/>
          </a:xfrm>
          <a:prstGeom prst="rect">
            <a:avLst/>
          </a:prstGeom>
          <a:solidFill>
            <a:srgbClr val="C158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100"/>
              <a:t>41%</a:t>
            </a:r>
          </a:p>
        </p:txBody>
      </p:sp>
      <p:sp>
        <p:nvSpPr>
          <p:cNvPr id="2110" name="Rectangle 2109">
            <a:extLst>
              <a:ext uri="{FF2B5EF4-FFF2-40B4-BE49-F238E27FC236}">
                <a16:creationId xmlns:a16="http://schemas.microsoft.com/office/drawing/2014/main" id="{3B881719-B083-BF2F-913F-CF859327129D}"/>
              </a:ext>
            </a:extLst>
          </p:cNvPr>
          <p:cNvSpPr/>
          <p:nvPr/>
        </p:nvSpPr>
        <p:spPr>
          <a:xfrm>
            <a:off x="8167661" y="3722079"/>
            <a:ext cx="1403793" cy="137389"/>
          </a:xfrm>
          <a:prstGeom prst="rect">
            <a:avLst/>
          </a:prstGeom>
          <a:solidFill>
            <a:srgbClr val="C158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100"/>
              <a:t>38%</a:t>
            </a:r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28727B4F-886C-D587-C87F-236ECF648615}"/>
              </a:ext>
            </a:extLst>
          </p:cNvPr>
          <p:cNvSpPr/>
          <p:nvPr/>
        </p:nvSpPr>
        <p:spPr>
          <a:xfrm rot="10800000" flipV="1">
            <a:off x="8167661" y="3081997"/>
            <a:ext cx="3772679" cy="1754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/>
              <a:t>What consumers find appealing </a:t>
            </a:r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4413BAEB-3932-07A1-48AF-F184A03C4B1A}"/>
              </a:ext>
            </a:extLst>
          </p:cNvPr>
          <p:cNvSpPr/>
          <p:nvPr/>
        </p:nvSpPr>
        <p:spPr>
          <a:xfrm>
            <a:off x="8167661" y="3945985"/>
            <a:ext cx="1057083" cy="137389"/>
          </a:xfrm>
          <a:prstGeom prst="rect">
            <a:avLst/>
          </a:prstGeom>
          <a:solidFill>
            <a:srgbClr val="C158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100"/>
              <a:t>24%</a:t>
            </a:r>
          </a:p>
        </p:txBody>
      </p:sp>
      <p:sp>
        <p:nvSpPr>
          <p:cNvPr id="2115" name="Rectangle 2114">
            <a:extLst>
              <a:ext uri="{FF2B5EF4-FFF2-40B4-BE49-F238E27FC236}">
                <a16:creationId xmlns:a16="http://schemas.microsoft.com/office/drawing/2014/main" id="{504FC9AD-E430-245F-E2BF-53395A68D35E}"/>
              </a:ext>
            </a:extLst>
          </p:cNvPr>
          <p:cNvSpPr/>
          <p:nvPr/>
        </p:nvSpPr>
        <p:spPr>
          <a:xfrm>
            <a:off x="9975575" y="3297037"/>
            <a:ext cx="2205729" cy="1855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900">
                <a:solidFill>
                  <a:schemeClr val="tx1"/>
                </a:solidFill>
              </a:rPr>
              <a:t>Knowledgeable and helpful sales associate </a:t>
            </a:r>
          </a:p>
        </p:txBody>
      </p:sp>
      <p:sp>
        <p:nvSpPr>
          <p:cNvPr id="2116" name="Rectangle 2115">
            <a:extLst>
              <a:ext uri="{FF2B5EF4-FFF2-40B4-BE49-F238E27FC236}">
                <a16:creationId xmlns:a16="http://schemas.microsoft.com/office/drawing/2014/main" id="{6804F07B-B53C-EC5F-F6E8-E0188392AC13}"/>
              </a:ext>
            </a:extLst>
          </p:cNvPr>
          <p:cNvSpPr/>
          <p:nvPr/>
        </p:nvSpPr>
        <p:spPr>
          <a:xfrm>
            <a:off x="9317915" y="3509937"/>
            <a:ext cx="2205728" cy="1855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900">
                <a:solidFill>
                  <a:schemeClr val="tx1"/>
                </a:solidFill>
              </a:rPr>
              <a:t>Ability to use app in store to browse </a:t>
            </a:r>
          </a:p>
        </p:txBody>
      </p:sp>
      <p:sp>
        <p:nvSpPr>
          <p:cNvPr id="2117" name="Rectangle 2116">
            <a:extLst>
              <a:ext uri="{FF2B5EF4-FFF2-40B4-BE49-F238E27FC236}">
                <a16:creationId xmlns:a16="http://schemas.microsoft.com/office/drawing/2014/main" id="{85B95E06-725D-756E-B784-116A0E2E98C9}"/>
              </a:ext>
            </a:extLst>
          </p:cNvPr>
          <p:cNvSpPr/>
          <p:nvPr/>
        </p:nvSpPr>
        <p:spPr>
          <a:xfrm>
            <a:off x="9517712" y="3724469"/>
            <a:ext cx="2663592" cy="1855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900">
                <a:solidFill>
                  <a:schemeClr val="tx1"/>
                </a:solidFill>
              </a:rPr>
              <a:t>Offers click and collect services, self-service checkout </a:t>
            </a:r>
          </a:p>
        </p:txBody>
      </p:sp>
      <p:sp>
        <p:nvSpPr>
          <p:cNvPr id="2119" name="Rectangle 2118">
            <a:extLst>
              <a:ext uri="{FF2B5EF4-FFF2-40B4-BE49-F238E27FC236}">
                <a16:creationId xmlns:a16="http://schemas.microsoft.com/office/drawing/2014/main" id="{1FAC8546-CA88-7B14-EEB9-C1EF171825ED}"/>
              </a:ext>
            </a:extLst>
          </p:cNvPr>
          <p:cNvSpPr/>
          <p:nvPr/>
        </p:nvSpPr>
        <p:spPr>
          <a:xfrm>
            <a:off x="8449319" y="3908765"/>
            <a:ext cx="2663592" cy="185571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900">
                <a:solidFill>
                  <a:schemeClr val="tx1"/>
                </a:solidFill>
              </a:rPr>
              <a:t>Ability to try immersive experiences </a:t>
            </a:r>
          </a:p>
        </p:txBody>
      </p: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0A4DE746-8041-085F-1C30-D449693423C3}"/>
              </a:ext>
            </a:extLst>
          </p:cNvPr>
          <p:cNvSpPr/>
          <p:nvPr/>
        </p:nvSpPr>
        <p:spPr>
          <a:xfrm>
            <a:off x="11255432" y="3923651"/>
            <a:ext cx="780109" cy="1690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>
                <a:solidFill>
                  <a:schemeClr val="tx1"/>
                </a:solidFill>
              </a:rPr>
              <a:t>PWC report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91AA3C-6A82-1DC9-6133-E058F6610795}"/>
              </a:ext>
            </a:extLst>
          </p:cNvPr>
          <p:cNvSpPr/>
          <p:nvPr/>
        </p:nvSpPr>
        <p:spPr>
          <a:xfrm rot="10800000" flipV="1">
            <a:off x="8168637" y="4821494"/>
            <a:ext cx="3892955" cy="41776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b="1" i="1">
                <a:solidFill>
                  <a:schemeClr val="tx1"/>
                </a:solidFill>
              </a:rPr>
              <a:t>Delivering more than what meets the eye</a:t>
            </a:r>
          </a:p>
          <a:p>
            <a:r>
              <a:rPr lang="en-US" sz="9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Transforming NRF retail with sensory experiences, partnering with HARMAN &amp; Martin Lightning for scents and sounds.</a:t>
            </a:r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E5882E-D772-AD98-93C4-FED4567E4D4F}"/>
              </a:ext>
            </a:extLst>
          </p:cNvPr>
          <p:cNvSpPr/>
          <p:nvPr/>
        </p:nvSpPr>
        <p:spPr>
          <a:xfrm rot="10800000" flipV="1">
            <a:off x="8168639" y="5289503"/>
            <a:ext cx="3892955" cy="44040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b="1" i="1">
                <a:solidFill>
                  <a:schemeClr val="tx1"/>
                </a:solidFill>
              </a:rPr>
              <a:t>Samsung Interactive Display</a:t>
            </a:r>
          </a:p>
          <a:p>
            <a:r>
              <a:rPr lang="en-US" sz="9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It is linked to Bluetooth based location services and can greet customers with personalized messages when they enter the store</a:t>
            </a:r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3B1B3-1501-F1C0-A617-64D91B50D125}"/>
              </a:ext>
            </a:extLst>
          </p:cNvPr>
          <p:cNvSpPr/>
          <p:nvPr/>
        </p:nvSpPr>
        <p:spPr>
          <a:xfrm rot="10800000" flipV="1">
            <a:off x="8168637" y="5781590"/>
            <a:ext cx="3892955" cy="41797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b="1" i="1">
                <a:solidFill>
                  <a:schemeClr val="tx1"/>
                </a:solidFill>
              </a:rPr>
              <a:t>Samsung Windows all in one Kiosk</a:t>
            </a:r>
          </a:p>
          <a:p>
            <a:r>
              <a:rPr lang="en-US" sz="900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Enables out-of-stock orders and speeds up self-checkout, aiding retailers in better inventory mgt. with interactive displays.</a:t>
            </a:r>
            <a:endParaRPr lang="en-IN" sz="9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E2C7E9-DA53-0515-EEDC-D77A013B2A5D}"/>
              </a:ext>
            </a:extLst>
          </p:cNvPr>
          <p:cNvSpPr/>
          <p:nvPr/>
        </p:nvSpPr>
        <p:spPr>
          <a:xfrm rot="10800000" flipV="1">
            <a:off x="4469425" y="5310705"/>
            <a:ext cx="3544701" cy="2040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/>
              <a:t>Pain points for the 18-24 age group consumers (in India)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DEED3C-4E30-B9F9-0ACE-F907A0C640FF}"/>
              </a:ext>
            </a:extLst>
          </p:cNvPr>
          <p:cNvSpPr/>
          <p:nvPr/>
        </p:nvSpPr>
        <p:spPr>
          <a:xfrm>
            <a:off x="5473517" y="3569534"/>
            <a:ext cx="2543025" cy="4176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Checks and compares across store. Retention is key to make them purchase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CA20E-4ECE-1028-5533-C066F91B41E3}"/>
              </a:ext>
            </a:extLst>
          </p:cNvPr>
          <p:cNvSpPr/>
          <p:nvPr/>
        </p:nvSpPr>
        <p:spPr>
          <a:xfrm>
            <a:off x="4468052" y="5589534"/>
            <a:ext cx="811084" cy="440403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solidFill>
                  <a:schemeClr val="tx1"/>
                </a:solidFill>
              </a:rPr>
              <a:t>Lack of customization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534B2-5961-3CE6-7376-B34F42C01CF9}"/>
              </a:ext>
            </a:extLst>
          </p:cNvPr>
          <p:cNvSpPr/>
          <p:nvPr/>
        </p:nvSpPr>
        <p:spPr>
          <a:xfrm>
            <a:off x="5320642" y="5589534"/>
            <a:ext cx="898520" cy="440403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solidFill>
                  <a:schemeClr val="tx1"/>
                </a:solidFill>
              </a:rPr>
              <a:t>Salesperson not skilled enough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C9404-8238-6611-08DD-E67CF473A8F0}"/>
              </a:ext>
            </a:extLst>
          </p:cNvPr>
          <p:cNvSpPr/>
          <p:nvPr/>
        </p:nvSpPr>
        <p:spPr>
          <a:xfrm>
            <a:off x="6272805" y="5589534"/>
            <a:ext cx="792459" cy="440403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solidFill>
                  <a:schemeClr val="tx1"/>
                </a:solidFill>
              </a:rPr>
              <a:t>Outdated store ambience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58BC8F-ADBC-936B-A60D-F766F497E973}"/>
              </a:ext>
            </a:extLst>
          </p:cNvPr>
          <p:cNvSpPr/>
          <p:nvPr/>
        </p:nvSpPr>
        <p:spPr>
          <a:xfrm>
            <a:off x="7115607" y="5589534"/>
            <a:ext cx="898520" cy="440403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solidFill>
                  <a:schemeClr val="tx1"/>
                </a:solidFill>
              </a:rPr>
              <a:t>Lack of interactive displays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356B8-19B0-A7C1-B011-4769F920D0E5}"/>
              </a:ext>
            </a:extLst>
          </p:cNvPr>
          <p:cNvSpPr/>
          <p:nvPr/>
        </p:nvSpPr>
        <p:spPr>
          <a:xfrm>
            <a:off x="4978372" y="6084272"/>
            <a:ext cx="3044190" cy="29162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consumers use smartphones in store for comparison view live product reviews before making a purchase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F453-2FB5-4A3A-E53D-7F526DDAAC2E}"/>
              </a:ext>
            </a:extLst>
          </p:cNvPr>
          <p:cNvSpPr/>
          <p:nvPr/>
        </p:nvSpPr>
        <p:spPr>
          <a:xfrm>
            <a:off x="4463638" y="6074270"/>
            <a:ext cx="479174" cy="30162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bg1">
                    <a:lumMod val="95000"/>
                  </a:schemeClr>
                </a:solidFill>
              </a:rPr>
              <a:t>50 </a:t>
            </a:r>
            <a:r>
              <a:rPr lang="en-IN" sz="1100" b="1">
                <a:solidFill>
                  <a:schemeClr val="bg1">
                    <a:lumMod val="95000"/>
                  </a:schemeClr>
                </a:solidFill>
              </a:rPr>
              <a:t>%</a:t>
            </a:r>
            <a:endParaRPr lang="en-IN" sz="12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3A414-5A02-6715-644C-69A24B467A62}"/>
              </a:ext>
            </a:extLst>
          </p:cNvPr>
          <p:cNvSpPr/>
          <p:nvPr/>
        </p:nvSpPr>
        <p:spPr>
          <a:xfrm>
            <a:off x="4978371" y="6433688"/>
            <a:ext cx="3037327" cy="29416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Consumers are influenced by sponsored social media advertisement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9D171-CB99-9BF0-05A8-DFBA7A5FF9FC}"/>
              </a:ext>
            </a:extLst>
          </p:cNvPr>
          <p:cNvSpPr/>
          <p:nvPr/>
        </p:nvSpPr>
        <p:spPr>
          <a:xfrm>
            <a:off x="4463638" y="6441473"/>
            <a:ext cx="479174" cy="28158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>
                <a:solidFill>
                  <a:schemeClr val="bg1">
                    <a:lumMod val="95000"/>
                  </a:schemeClr>
                </a:solidFill>
              </a:rPr>
              <a:t>40 </a:t>
            </a:r>
            <a:r>
              <a:rPr lang="en-IN" sz="1100" b="1">
                <a:solidFill>
                  <a:schemeClr val="bg1">
                    <a:lumMod val="95000"/>
                  </a:schemeClr>
                </a:solidFill>
              </a:rPr>
              <a:t>%</a:t>
            </a:r>
            <a:endParaRPr lang="en-IN" sz="1200" b="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19FDD8-BE68-C4A0-D37F-5370DF001E83}"/>
              </a:ext>
            </a:extLst>
          </p:cNvPr>
          <p:cNvGrpSpPr/>
          <p:nvPr/>
        </p:nvGrpSpPr>
        <p:grpSpPr>
          <a:xfrm rot="17772958">
            <a:off x="5308109" y="4312491"/>
            <a:ext cx="890687" cy="909235"/>
            <a:chOff x="5908040" y="5699547"/>
            <a:chExt cx="721680" cy="736708"/>
          </a:xfrm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A27ECBA4-CED9-8C69-992C-6AB5F1B7F72A}"/>
                </a:ext>
              </a:extLst>
            </p:cNvPr>
            <p:cNvSpPr/>
            <p:nvPr/>
          </p:nvSpPr>
          <p:spPr>
            <a:xfrm>
              <a:off x="5908040" y="5704840"/>
              <a:ext cx="721680" cy="652900"/>
            </a:xfrm>
            <a:prstGeom prst="blockArc">
              <a:avLst>
                <a:gd name="adj1" fmla="val 10800000"/>
                <a:gd name="adj2" fmla="val 18026411"/>
                <a:gd name="adj3" fmla="val 27001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75809E8F-C492-3CF4-0449-B9F68864575D}"/>
                </a:ext>
              </a:extLst>
            </p:cNvPr>
            <p:cNvSpPr/>
            <p:nvPr/>
          </p:nvSpPr>
          <p:spPr>
            <a:xfrm rot="7210447">
              <a:off x="5908040" y="5748965"/>
              <a:ext cx="721680" cy="652900"/>
            </a:xfrm>
            <a:prstGeom prst="blockArc">
              <a:avLst>
                <a:gd name="adj1" fmla="val 10800000"/>
                <a:gd name="adj2" fmla="val 17983268"/>
                <a:gd name="adj3" fmla="val 2514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D51CA61F-1812-A117-9A7D-1D66E185312F}"/>
                </a:ext>
              </a:extLst>
            </p:cNvPr>
            <p:cNvSpPr/>
            <p:nvPr/>
          </p:nvSpPr>
          <p:spPr>
            <a:xfrm rot="14498972">
              <a:off x="5880935" y="5733937"/>
              <a:ext cx="721680" cy="652900"/>
            </a:xfrm>
            <a:prstGeom prst="blockArc">
              <a:avLst>
                <a:gd name="adj1" fmla="val 10708271"/>
                <a:gd name="adj2" fmla="val 18051917"/>
                <a:gd name="adj3" fmla="val 2536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8644AA1-0CAA-9504-3C65-5908DE0954B9}"/>
              </a:ext>
            </a:extLst>
          </p:cNvPr>
          <p:cNvSpPr/>
          <p:nvPr/>
        </p:nvSpPr>
        <p:spPr>
          <a:xfrm>
            <a:off x="4337348" y="4098909"/>
            <a:ext cx="1230406" cy="515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solidFill>
                  <a:schemeClr val="tx1"/>
                </a:solidFill>
              </a:rPr>
              <a:t>Post purchase experience </a:t>
            </a:r>
            <a:r>
              <a:rPr lang="en-IN" sz="900">
                <a:solidFill>
                  <a:schemeClr val="tx1"/>
                </a:solidFill>
              </a:rPr>
              <a:t>to maximise user exp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F978F1-63FA-1B1D-B6A9-B71D00D26234}"/>
              </a:ext>
            </a:extLst>
          </p:cNvPr>
          <p:cNvSpPr/>
          <p:nvPr/>
        </p:nvSpPr>
        <p:spPr>
          <a:xfrm>
            <a:off x="5844161" y="3999312"/>
            <a:ext cx="1230406" cy="515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solidFill>
                  <a:schemeClr val="tx1"/>
                </a:solidFill>
              </a:rPr>
              <a:t>Pre purchase experience to develop awareness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E2572D-7B26-590F-6261-A937F4542CD9}"/>
              </a:ext>
            </a:extLst>
          </p:cNvPr>
          <p:cNvSpPr/>
          <p:nvPr/>
        </p:nvSpPr>
        <p:spPr>
          <a:xfrm>
            <a:off x="5994327" y="4734410"/>
            <a:ext cx="1349413" cy="515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>
                <a:solidFill>
                  <a:schemeClr val="tx1"/>
                </a:solidFill>
              </a:rPr>
              <a:t>During purchase experience </a:t>
            </a:r>
            <a:r>
              <a:rPr lang="en-IN" sz="900">
                <a:solidFill>
                  <a:schemeClr val="tx1"/>
                </a:solidFill>
              </a:rPr>
              <a:t>to maximise perception of value  </a:t>
            </a:r>
          </a:p>
        </p:txBody>
      </p:sp>
      <p:pic>
        <p:nvPicPr>
          <p:cNvPr id="30" name="Graphic 29" descr="Arrow: Clockwise curve with solid fill">
            <a:extLst>
              <a:ext uri="{FF2B5EF4-FFF2-40B4-BE49-F238E27FC236}">
                <a16:creationId xmlns:a16="http://schemas.microsoft.com/office/drawing/2014/main" id="{C73DCEC2-5F35-8759-900A-8B2F307AFA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940658">
            <a:off x="5096985" y="4744327"/>
            <a:ext cx="294026" cy="458849"/>
          </a:xfrm>
          <a:prstGeom prst="rect">
            <a:avLst/>
          </a:prstGeom>
        </p:spPr>
      </p:pic>
      <p:pic>
        <p:nvPicPr>
          <p:cNvPr id="31" name="Graphic 30" descr="Arrow: Clockwise curve with solid fill">
            <a:extLst>
              <a:ext uri="{FF2B5EF4-FFF2-40B4-BE49-F238E27FC236}">
                <a16:creationId xmlns:a16="http://schemas.microsoft.com/office/drawing/2014/main" id="{0D44CEB1-1A70-9DCC-4671-B84435FB75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6068519">
            <a:off x="5540873" y="4007713"/>
            <a:ext cx="350015" cy="458849"/>
          </a:xfrm>
          <a:prstGeom prst="rect">
            <a:avLst/>
          </a:prstGeom>
        </p:spPr>
      </p:pic>
      <p:pic>
        <p:nvPicPr>
          <p:cNvPr id="32" name="Graphic 31" descr="Arrow: Clockwise curve with solid fill">
            <a:extLst>
              <a:ext uri="{FF2B5EF4-FFF2-40B4-BE49-F238E27FC236}">
                <a16:creationId xmlns:a16="http://schemas.microsoft.com/office/drawing/2014/main" id="{477AB840-4349-34D8-578C-D1D2A1EED9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5336006">
            <a:off x="5821468" y="4947918"/>
            <a:ext cx="302576" cy="458849"/>
          </a:xfrm>
          <a:prstGeom prst="rect">
            <a:avLst/>
          </a:prstGeom>
        </p:spPr>
      </p:pic>
      <p:pic>
        <p:nvPicPr>
          <p:cNvPr id="33" name="Graphic 32" descr="Arrow: Clockwise curve with solid fill">
            <a:extLst>
              <a:ext uri="{FF2B5EF4-FFF2-40B4-BE49-F238E27FC236}">
                <a16:creationId xmlns:a16="http://schemas.microsoft.com/office/drawing/2014/main" id="{6672059D-4F94-4F0B-F70B-D58DE55E45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940658">
            <a:off x="5096985" y="4753607"/>
            <a:ext cx="294026" cy="458849"/>
          </a:xfrm>
          <a:prstGeom prst="rect">
            <a:avLst/>
          </a:prstGeom>
        </p:spPr>
      </p:pic>
      <p:pic>
        <p:nvPicPr>
          <p:cNvPr id="40" name="Graphic 39" descr="Arrow: Clockwise curve with solid fill">
            <a:extLst>
              <a:ext uri="{FF2B5EF4-FFF2-40B4-BE49-F238E27FC236}">
                <a16:creationId xmlns:a16="http://schemas.microsoft.com/office/drawing/2014/main" id="{F7FE188F-FFAC-9088-0D9C-7332D3B140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6068519">
            <a:off x="5540873" y="4016993"/>
            <a:ext cx="350015" cy="458849"/>
          </a:xfrm>
          <a:prstGeom prst="rect">
            <a:avLst/>
          </a:prstGeom>
        </p:spPr>
      </p:pic>
      <p:pic>
        <p:nvPicPr>
          <p:cNvPr id="41" name="Graphic 40" descr="Arrow: Clockwise curve with solid fill">
            <a:extLst>
              <a:ext uri="{FF2B5EF4-FFF2-40B4-BE49-F238E27FC236}">
                <a16:creationId xmlns:a16="http://schemas.microsoft.com/office/drawing/2014/main" id="{3E40CD04-433E-F172-2C58-96698B6084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5336006">
            <a:off x="5821468" y="4957198"/>
            <a:ext cx="302576" cy="45884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AB5A2F3-D408-A1CF-0E9A-3AF08899922D}"/>
              </a:ext>
            </a:extLst>
          </p:cNvPr>
          <p:cNvSpPr/>
          <p:nvPr/>
        </p:nvSpPr>
        <p:spPr>
          <a:xfrm>
            <a:off x="5418559" y="4657040"/>
            <a:ext cx="641091" cy="19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50">
                <a:solidFill>
                  <a:srgbClr val="C00000"/>
                </a:solidFill>
              </a:rPr>
              <a:t>360</a:t>
            </a:r>
          </a:p>
          <a:p>
            <a:pPr algn="ctr"/>
            <a:r>
              <a:rPr lang="en-IN" sz="850">
                <a:solidFill>
                  <a:srgbClr val="C00000"/>
                </a:solidFill>
              </a:rPr>
              <a:t>Sensory</a:t>
            </a:r>
          </a:p>
          <a:p>
            <a:pPr algn="ctr"/>
            <a:r>
              <a:rPr lang="en-IN" sz="850">
                <a:solidFill>
                  <a:srgbClr val="C00000"/>
                </a:solidFill>
              </a:rPr>
              <a:t>comm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A99219-7421-FDE4-5F1B-96F6C7608818}"/>
              </a:ext>
            </a:extLst>
          </p:cNvPr>
          <p:cNvSpPr txBox="1"/>
          <p:nvPr/>
        </p:nvSpPr>
        <p:spPr>
          <a:xfrm>
            <a:off x="6956407" y="5147184"/>
            <a:ext cx="154254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b="0" i="0" cap="all">
                <a:solidFill>
                  <a:srgbClr val="555555"/>
                </a:solidFill>
                <a:effectLst/>
              </a:rPr>
              <a:t>SOURCE: HOLLIS, N. (2007)</a:t>
            </a:r>
            <a:endParaRPr lang="en-IN" sz="7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C22909-86D9-78A2-BC00-B8DCF6E2844F}"/>
              </a:ext>
            </a:extLst>
          </p:cNvPr>
          <p:cNvSpPr/>
          <p:nvPr/>
        </p:nvSpPr>
        <p:spPr>
          <a:xfrm>
            <a:off x="6956407" y="4177080"/>
            <a:ext cx="1066156" cy="6062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4-5</a:t>
            </a:r>
            <a:r>
              <a:rPr lang="en-IN" sz="1000">
                <a:solidFill>
                  <a:schemeClr val="tx1"/>
                </a:solidFill>
              </a:rPr>
              <a:t> senses recalled linked to </a:t>
            </a:r>
            <a:r>
              <a:rPr lang="en-IN" sz="1050" b="1">
                <a:solidFill>
                  <a:schemeClr val="tx1"/>
                </a:solidFill>
              </a:rPr>
              <a:t>59 %</a:t>
            </a:r>
            <a:r>
              <a:rPr lang="en-IN" sz="1000">
                <a:solidFill>
                  <a:schemeClr val="tx1"/>
                </a:solidFill>
              </a:rPr>
              <a:t> brand loyalty 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E0E385DE-9FBA-55C6-7E57-576AD70DF5E4}"/>
              </a:ext>
            </a:extLst>
          </p:cNvPr>
          <p:cNvSpPr/>
          <p:nvPr/>
        </p:nvSpPr>
        <p:spPr>
          <a:xfrm>
            <a:off x="2631235" y="5514721"/>
            <a:ext cx="1671772" cy="764159"/>
          </a:xfrm>
          <a:prstGeom prst="wedgeRectCallout">
            <a:avLst>
              <a:gd name="adj1" fmla="val -45629"/>
              <a:gd name="adj2" fmla="val 59263"/>
            </a:avLst>
          </a:prstGeom>
          <a:solidFill>
            <a:srgbClr val="FFEEB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i="1">
                <a:solidFill>
                  <a:schemeClr val="tx1"/>
                </a:solidFill>
              </a:rPr>
              <a:t>Taste, smell and hearing </a:t>
            </a:r>
            <a:r>
              <a:rPr lang="en-IN" sz="1100">
                <a:solidFill>
                  <a:schemeClr val="tx1"/>
                </a:solidFill>
              </a:rPr>
              <a:t>have a greater impact on loyalty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BD361-ED33-5A36-59C6-1E55428903D8}"/>
              </a:ext>
            </a:extLst>
          </p:cNvPr>
          <p:cNvSpPr/>
          <p:nvPr/>
        </p:nvSpPr>
        <p:spPr>
          <a:xfrm rot="10800000" flipV="1">
            <a:off x="8168637" y="6377364"/>
            <a:ext cx="3892955" cy="4179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chemeClr val="tx1"/>
                </a:solidFill>
              </a:rPr>
              <a:t>Integrating sensory experiences into brand strategies for enhanced visual merchandising, improving the customer experience in stores and further to strengthen brand loyalty</a:t>
            </a:r>
            <a:endParaRPr lang="en-IN" sz="10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E76006-45E1-4D11-42FF-391104B9A259}"/>
              </a:ext>
            </a:extLst>
          </p:cNvPr>
          <p:cNvSpPr txBox="1"/>
          <p:nvPr/>
        </p:nvSpPr>
        <p:spPr>
          <a:xfrm>
            <a:off x="8161773" y="6187606"/>
            <a:ext cx="1113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i="1"/>
              <a:t>Inference: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B08CB-BB8A-9D7E-BA38-FECDFA807AEE}"/>
              </a:ext>
            </a:extLst>
          </p:cNvPr>
          <p:cNvSpPr txBox="1"/>
          <p:nvPr/>
        </p:nvSpPr>
        <p:spPr>
          <a:xfrm>
            <a:off x="39329" y="36602"/>
            <a:ext cx="763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The new consumer wants to purchase an experience, not just a product…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91D622-1690-3D6E-D359-047AAAA899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019" y="2450909"/>
            <a:ext cx="199399" cy="1993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DA19D-16C4-D751-B177-0C95017F7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6402" y="2450909"/>
            <a:ext cx="199399" cy="1993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9E9EE-7D29-9C9B-C596-D75E2A4974AF}"/>
              </a:ext>
            </a:extLst>
          </p:cNvPr>
          <p:cNvSpPr txBox="1"/>
          <p:nvPr/>
        </p:nvSpPr>
        <p:spPr>
          <a:xfrm>
            <a:off x="7064358" y="6696838"/>
            <a:ext cx="10029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b="0" i="0" cap="all">
                <a:solidFill>
                  <a:srgbClr val="555555"/>
                </a:solidFill>
                <a:effectLst/>
              </a:rPr>
              <a:t>SOURCE</a:t>
            </a:r>
            <a:r>
              <a:rPr lang="en-IN" sz="700" cap="all">
                <a:solidFill>
                  <a:srgbClr val="555555"/>
                </a:solidFill>
              </a:rPr>
              <a:t>: PWC report </a:t>
            </a:r>
            <a:endParaRPr lang="en-IN" sz="700"/>
          </a:p>
        </p:txBody>
      </p:sp>
    </p:spTree>
    <p:extLst>
      <p:ext uri="{BB962C8B-B14F-4D97-AF65-F5344CB8AC3E}">
        <p14:creationId xmlns:p14="http://schemas.microsoft.com/office/powerpoint/2010/main" val="259552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sung E.D.G.E Season 8 | Samsung India">
            <a:extLst>
              <a:ext uri="{FF2B5EF4-FFF2-40B4-BE49-F238E27FC236}">
                <a16:creationId xmlns:a16="http://schemas.microsoft.com/office/drawing/2014/main" id="{E2F9ACF3-B815-1BAC-95E7-8A349EF0D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7C235-DCDA-7AA3-6E56-538157967F09}"/>
              </a:ext>
            </a:extLst>
          </p:cNvPr>
          <p:cNvCxnSpPr>
            <a:cxnSpLocks/>
          </p:cNvCxnSpPr>
          <p:nvPr/>
        </p:nvCxnSpPr>
        <p:spPr>
          <a:xfrm>
            <a:off x="0" y="405934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Samsung E.D.G.E Season 8 | Samsung India">
            <a:extLst>
              <a:ext uri="{FF2B5EF4-FFF2-40B4-BE49-F238E27FC236}">
                <a16:creationId xmlns:a16="http://schemas.microsoft.com/office/drawing/2014/main" id="{AE61407E-F710-CFE0-A62D-26E5FBD872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AF296-3E97-1108-FAC6-524E34D5C421}"/>
              </a:ext>
            </a:extLst>
          </p:cNvPr>
          <p:cNvSpPr txBox="1"/>
          <p:nvPr/>
        </p:nvSpPr>
        <p:spPr>
          <a:xfrm>
            <a:off x="39329" y="36602"/>
            <a:ext cx="648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Reimagining Retail with Multi-Sensory Omni-Channel solutions…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1041-425D-1DAF-BF32-A09F44AE0ECD}"/>
              </a:ext>
            </a:extLst>
          </p:cNvPr>
          <p:cNvSpPr/>
          <p:nvPr/>
        </p:nvSpPr>
        <p:spPr>
          <a:xfrm>
            <a:off x="71311" y="803637"/>
            <a:ext cx="2909650" cy="499568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22C55-8004-4C81-ABED-1BE9512C072B}"/>
              </a:ext>
            </a:extLst>
          </p:cNvPr>
          <p:cNvSpPr/>
          <p:nvPr/>
        </p:nvSpPr>
        <p:spPr>
          <a:xfrm>
            <a:off x="3052948" y="803637"/>
            <a:ext cx="2919725" cy="499568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7B9B0D-580F-DF2A-43B4-28C7260A3394}"/>
              </a:ext>
            </a:extLst>
          </p:cNvPr>
          <p:cNvSpPr/>
          <p:nvPr/>
        </p:nvSpPr>
        <p:spPr>
          <a:xfrm>
            <a:off x="6034652" y="803636"/>
            <a:ext cx="2684903" cy="499568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907609-2168-B67F-D568-54B94B9E479E}"/>
              </a:ext>
            </a:extLst>
          </p:cNvPr>
          <p:cNvSpPr/>
          <p:nvPr/>
        </p:nvSpPr>
        <p:spPr>
          <a:xfrm>
            <a:off x="756316" y="732859"/>
            <a:ext cx="2287716" cy="966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Potential customers visit </a:t>
            </a:r>
            <a:r>
              <a:rPr lang="en-IN" sz="1050" b="1">
                <a:solidFill>
                  <a:schemeClr val="tx1"/>
                </a:solidFill>
              </a:rPr>
              <a:t>Immersive Retail </a:t>
            </a:r>
            <a:r>
              <a:rPr lang="en-IN" sz="1050">
                <a:solidFill>
                  <a:schemeClr val="tx1"/>
                </a:solidFill>
              </a:rPr>
              <a:t>section on Samsung Website/App &amp; book a </a:t>
            </a:r>
            <a:r>
              <a:rPr lang="en-IN" sz="1050" b="1">
                <a:solidFill>
                  <a:schemeClr val="tx1"/>
                </a:solidFill>
              </a:rPr>
              <a:t>Virtual Store Visit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FD8AA3-B57E-DBFE-DB49-FD22742DDF24}"/>
              </a:ext>
            </a:extLst>
          </p:cNvPr>
          <p:cNvSpPr/>
          <p:nvPr/>
        </p:nvSpPr>
        <p:spPr>
          <a:xfrm>
            <a:off x="203273" y="3085392"/>
            <a:ext cx="2886867" cy="347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Customers are patched through to </a:t>
            </a:r>
          </a:p>
          <a:p>
            <a:r>
              <a:rPr lang="en-IN" sz="1050" b="1">
                <a:solidFill>
                  <a:schemeClr val="tx1"/>
                </a:solidFill>
              </a:rPr>
              <a:t>Double 3 Telepresence Robot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07BEB0-D2B7-FF75-6246-ECE8659EFA40}"/>
              </a:ext>
            </a:extLst>
          </p:cNvPr>
          <p:cNvSpPr/>
          <p:nvPr/>
        </p:nvSpPr>
        <p:spPr>
          <a:xfrm>
            <a:off x="1364878" y="3635664"/>
            <a:ext cx="1659700" cy="913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Human Store Assistants guide the </a:t>
            </a:r>
            <a:r>
              <a:rPr lang="en-IN" sz="1050" b="1">
                <a:solidFill>
                  <a:schemeClr val="tx1"/>
                </a:solidFill>
              </a:rPr>
              <a:t>Digital Twin </a:t>
            </a:r>
            <a:r>
              <a:rPr lang="en-IN" sz="1050">
                <a:solidFill>
                  <a:schemeClr val="tx1"/>
                </a:solidFill>
              </a:rPr>
              <a:t>(Telepresence Bot) of the Customer through product demonstrations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96FBA4-59FF-87F1-0317-2F6002EBBCD5}"/>
              </a:ext>
            </a:extLst>
          </p:cNvPr>
          <p:cNvSpPr/>
          <p:nvPr/>
        </p:nvSpPr>
        <p:spPr>
          <a:xfrm>
            <a:off x="1364878" y="4800714"/>
            <a:ext cx="1616082" cy="818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1"/>
                </a:solidFill>
              </a:rPr>
              <a:t>Customers get an immersive experience of the store from the comfort of their home. </a:t>
            </a:r>
            <a:r>
              <a:rPr lang="en-IN" sz="1050" b="1" i="1">
                <a:solidFill>
                  <a:schemeClr val="tx1"/>
                </a:solidFill>
              </a:rPr>
              <a:t>Allows an experience for family as well</a:t>
            </a:r>
          </a:p>
        </p:txBody>
      </p:sp>
      <p:pic>
        <p:nvPicPr>
          <p:cNvPr id="24" name="Picture 23" descr="A mobile phone with a camera attached to a pole&#10;&#10;Description automatically generated">
            <a:extLst>
              <a:ext uri="{FF2B5EF4-FFF2-40B4-BE49-F238E27FC236}">
                <a16:creationId xmlns:a16="http://schemas.microsoft.com/office/drawing/2014/main" id="{97BCB653-705A-90E8-6961-03C970A34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0" r="33531" b="17454"/>
          <a:stretch/>
        </p:blipFill>
        <p:spPr>
          <a:xfrm>
            <a:off x="2172919" y="1712646"/>
            <a:ext cx="467555" cy="1283475"/>
          </a:xfrm>
          <a:prstGeom prst="rect">
            <a:avLst/>
          </a:prstGeom>
        </p:spPr>
      </p:pic>
      <p:pic>
        <p:nvPicPr>
          <p:cNvPr id="25" name="Graphic 24" descr="Wireless router with solid fill">
            <a:extLst>
              <a:ext uri="{FF2B5EF4-FFF2-40B4-BE49-F238E27FC236}">
                <a16:creationId xmlns:a16="http://schemas.microsoft.com/office/drawing/2014/main" id="{9F08A729-B893-2964-A09A-BC1D93FD5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6139" y="1786966"/>
            <a:ext cx="658954" cy="658954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34344501-5A57-84F5-119A-0241422B9A11}"/>
              </a:ext>
            </a:extLst>
          </p:cNvPr>
          <p:cNvSpPr/>
          <p:nvPr/>
        </p:nvSpPr>
        <p:spPr>
          <a:xfrm>
            <a:off x="991053" y="2395577"/>
            <a:ext cx="1061684" cy="213409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733751A-8FF8-4566-1B70-D20B525460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97" b="42191"/>
          <a:stretch/>
        </p:blipFill>
        <p:spPr>
          <a:xfrm>
            <a:off x="928884" y="2781362"/>
            <a:ext cx="1172047" cy="138438"/>
          </a:xfrm>
          <a:prstGeom prst="rect">
            <a:avLst/>
          </a:prstGeom>
        </p:spPr>
      </p:pic>
      <p:sp>
        <p:nvSpPr>
          <p:cNvPr id="28" name="Freeform 4">
            <a:extLst>
              <a:ext uri="{FF2B5EF4-FFF2-40B4-BE49-F238E27FC236}">
                <a16:creationId xmlns:a16="http://schemas.microsoft.com/office/drawing/2014/main" id="{60F7B597-3E85-6A42-CA36-442E2BA6F1BC}"/>
              </a:ext>
            </a:extLst>
          </p:cNvPr>
          <p:cNvSpPr/>
          <p:nvPr/>
        </p:nvSpPr>
        <p:spPr>
          <a:xfrm>
            <a:off x="151202" y="865485"/>
            <a:ext cx="633981" cy="818939"/>
          </a:xfrm>
          <a:custGeom>
            <a:avLst/>
            <a:gdLst/>
            <a:ahLst/>
            <a:cxnLst/>
            <a:rect l="l" t="t" r="r" b="b"/>
            <a:pathLst>
              <a:path w="4178576" h="5823799">
                <a:moveTo>
                  <a:pt x="0" y="0"/>
                </a:moveTo>
                <a:lnTo>
                  <a:pt x="4178575" y="0"/>
                </a:lnTo>
                <a:lnTo>
                  <a:pt x="4178575" y="5823798"/>
                </a:lnTo>
                <a:lnTo>
                  <a:pt x="0" y="5823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344AB1-5A6B-694F-7946-D6B9FBB03A48}"/>
              </a:ext>
            </a:extLst>
          </p:cNvPr>
          <p:cNvGrpSpPr/>
          <p:nvPr/>
        </p:nvGrpSpPr>
        <p:grpSpPr>
          <a:xfrm>
            <a:off x="321720" y="3635416"/>
            <a:ext cx="926925" cy="1151615"/>
            <a:chOff x="273586" y="2538774"/>
            <a:chExt cx="1403559" cy="1743787"/>
          </a:xfrm>
        </p:grpSpPr>
        <p:pic>
          <p:nvPicPr>
            <p:cNvPr id="34" name="Picture 6" descr="Double Robotics - Telepresence Robot for the Hybrid Office">
              <a:extLst>
                <a:ext uri="{FF2B5EF4-FFF2-40B4-BE49-F238E27FC236}">
                  <a16:creationId xmlns:a16="http://schemas.microsoft.com/office/drawing/2014/main" id="{A790DDD1-E949-450F-6223-94ACDE5DE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38" y="2622234"/>
              <a:ext cx="1172607" cy="1660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A06830B9-B78E-0E29-1765-5E941E7F3DE0}"/>
                </a:ext>
              </a:extLst>
            </p:cNvPr>
            <p:cNvSpPr/>
            <p:nvPr/>
          </p:nvSpPr>
          <p:spPr>
            <a:xfrm flipH="1">
              <a:off x="273586" y="2538774"/>
              <a:ext cx="462755" cy="1673562"/>
            </a:xfrm>
            <a:custGeom>
              <a:avLst/>
              <a:gdLst/>
              <a:ahLst/>
              <a:cxnLst/>
              <a:rect l="l" t="t" r="r" b="b"/>
              <a:pathLst>
                <a:path w="1281356" h="5074679">
                  <a:moveTo>
                    <a:pt x="1281357" y="0"/>
                  </a:moveTo>
                  <a:lnTo>
                    <a:pt x="0" y="0"/>
                  </a:lnTo>
                  <a:lnTo>
                    <a:pt x="0" y="5074678"/>
                  </a:lnTo>
                  <a:lnTo>
                    <a:pt x="1281357" y="5074678"/>
                  </a:lnTo>
                  <a:lnTo>
                    <a:pt x="1281357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5E2C9E8-F8FA-BB73-BC18-2145BA045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391" y="5058798"/>
            <a:ext cx="601499" cy="601499"/>
          </a:xfrm>
          <a:prstGeom prst="rect">
            <a:avLst/>
          </a:prstGeom>
        </p:spPr>
      </p:pic>
      <p:sp>
        <p:nvSpPr>
          <p:cNvPr id="37" name="Freeform 2">
            <a:extLst>
              <a:ext uri="{FF2B5EF4-FFF2-40B4-BE49-F238E27FC236}">
                <a16:creationId xmlns:a16="http://schemas.microsoft.com/office/drawing/2014/main" id="{739A6F30-357A-215F-9E15-E8FA27A8B069}"/>
              </a:ext>
            </a:extLst>
          </p:cNvPr>
          <p:cNvSpPr/>
          <p:nvPr/>
        </p:nvSpPr>
        <p:spPr>
          <a:xfrm>
            <a:off x="136184" y="4965657"/>
            <a:ext cx="581910" cy="693088"/>
          </a:xfrm>
          <a:custGeom>
            <a:avLst/>
            <a:gdLst/>
            <a:ahLst/>
            <a:cxnLst/>
            <a:rect l="l" t="t" r="r" b="b"/>
            <a:pathLst>
              <a:path w="2741489" h="2751808">
                <a:moveTo>
                  <a:pt x="0" y="0"/>
                </a:moveTo>
                <a:lnTo>
                  <a:pt x="2741488" y="0"/>
                </a:lnTo>
                <a:lnTo>
                  <a:pt x="2741488" y="2751808"/>
                </a:lnTo>
                <a:lnTo>
                  <a:pt x="0" y="27518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0" name="Picture 39" descr="A black cell phone with many icons on the screen&#10;&#10;Description automatically generated">
            <a:extLst>
              <a:ext uri="{FF2B5EF4-FFF2-40B4-BE49-F238E27FC236}">
                <a16:creationId xmlns:a16="http://schemas.microsoft.com/office/drawing/2014/main" id="{64EAD1E9-85BA-742D-7AA3-5885956B773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25876" r="25840" b="3017"/>
          <a:stretch/>
        </p:blipFill>
        <p:spPr>
          <a:xfrm>
            <a:off x="388994" y="1907038"/>
            <a:ext cx="431397" cy="86650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BEFAC2E-C9DC-48DD-A49E-778B76C35362}"/>
              </a:ext>
            </a:extLst>
          </p:cNvPr>
          <p:cNvSpPr/>
          <p:nvPr/>
        </p:nvSpPr>
        <p:spPr>
          <a:xfrm>
            <a:off x="3694416" y="737881"/>
            <a:ext cx="2350244" cy="132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2">
                    <a:lumMod val="50000"/>
                  </a:schemeClr>
                </a:solidFill>
              </a:rPr>
              <a:t>Potential customers visit </a:t>
            </a:r>
            <a:r>
              <a:rPr lang="en-IN" sz="1050" b="1">
                <a:solidFill>
                  <a:schemeClr val="tx2">
                    <a:lumMod val="50000"/>
                  </a:schemeClr>
                </a:solidFill>
              </a:rPr>
              <a:t>Immersive Retail </a:t>
            </a:r>
            <a:r>
              <a:rPr lang="en-IN" sz="1050">
                <a:solidFill>
                  <a:schemeClr val="tx2">
                    <a:lumMod val="50000"/>
                  </a:schemeClr>
                </a:solidFill>
              </a:rPr>
              <a:t>section on Samsung Website/App &amp; book a </a:t>
            </a:r>
            <a:r>
              <a:rPr lang="en-IN" sz="1050" b="1">
                <a:solidFill>
                  <a:schemeClr val="tx2">
                    <a:lumMod val="50000"/>
                  </a:schemeClr>
                </a:solidFill>
              </a:rPr>
              <a:t>Homely Experience</a:t>
            </a:r>
          </a:p>
          <a:p>
            <a:pPr>
              <a:spcBef>
                <a:spcPts val="600"/>
              </a:spcBef>
            </a:pPr>
            <a:r>
              <a:rPr lang="en-IN" sz="1050">
                <a:solidFill>
                  <a:schemeClr val="tx2">
                    <a:lumMod val="50000"/>
                  </a:schemeClr>
                </a:solidFill>
              </a:rPr>
              <a:t>The portal asks the users to </a:t>
            </a:r>
            <a:r>
              <a:rPr lang="en-IN" sz="1050" b="1">
                <a:solidFill>
                  <a:schemeClr val="tx2">
                    <a:lumMod val="50000"/>
                  </a:schemeClr>
                </a:solidFill>
              </a:rPr>
              <a:t>share images of home interiors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52FAC3-5C98-654C-5CFA-7EF4A8266B34}"/>
              </a:ext>
            </a:extLst>
          </p:cNvPr>
          <p:cNvSpPr/>
          <p:nvPr/>
        </p:nvSpPr>
        <p:spPr>
          <a:xfrm>
            <a:off x="4003787" y="2110590"/>
            <a:ext cx="1964134" cy="602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2">
                    <a:lumMod val="50000"/>
                  </a:schemeClr>
                </a:solidFill>
              </a:rPr>
              <a:t>Store Professionals rendering the interiors in a dedicated zone of the </a:t>
            </a:r>
            <a:r>
              <a:rPr lang="en-IN" sz="1050" b="1" i="1">
                <a:solidFill>
                  <a:schemeClr val="tx2">
                    <a:lumMod val="50000"/>
                  </a:schemeClr>
                </a:solidFill>
              </a:rPr>
              <a:t>Samsung Store using VR software </a:t>
            </a: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CEB53B71-6ED6-96B7-8F81-C61905C0FBAD}"/>
              </a:ext>
            </a:extLst>
          </p:cNvPr>
          <p:cNvSpPr/>
          <p:nvPr/>
        </p:nvSpPr>
        <p:spPr>
          <a:xfrm rot="5400000" flipV="1">
            <a:off x="1465545" y="1531995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53BA109F-231F-F693-FAFA-8D2C02FAAB0E}"/>
              </a:ext>
            </a:extLst>
          </p:cNvPr>
          <p:cNvSpPr/>
          <p:nvPr/>
        </p:nvSpPr>
        <p:spPr>
          <a:xfrm>
            <a:off x="3128972" y="2032200"/>
            <a:ext cx="851480" cy="795750"/>
          </a:xfrm>
          <a:custGeom>
            <a:avLst/>
            <a:gdLst/>
            <a:ahLst/>
            <a:cxnLst/>
            <a:rect l="l" t="t" r="r" b="b"/>
            <a:pathLst>
              <a:path w="4063365" h="4114800">
                <a:moveTo>
                  <a:pt x="0" y="0"/>
                </a:moveTo>
                <a:lnTo>
                  <a:pt x="4063365" y="0"/>
                </a:lnTo>
                <a:lnTo>
                  <a:pt x="40633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4C9AD8-AD5A-95EE-A9C0-07F546C0F412}"/>
              </a:ext>
            </a:extLst>
          </p:cNvPr>
          <p:cNvSpPr/>
          <p:nvPr/>
        </p:nvSpPr>
        <p:spPr>
          <a:xfrm>
            <a:off x="3100757" y="2841488"/>
            <a:ext cx="2809045" cy="129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>
                <a:solidFill>
                  <a:schemeClr val="tx1"/>
                </a:solidFill>
              </a:rPr>
              <a:t>Stores ensure customers get an immersive experience of their home in Samsung stores </a:t>
            </a:r>
            <a:r>
              <a:rPr lang="en-US" sz="1050">
                <a:solidFill>
                  <a:schemeClr val="tx1"/>
                </a:solidFill>
              </a:rPr>
              <a:t>by incorporating familiar household sounds such as soft background music, appliance noises, and the ambiance of conversations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Introduction of common scents like freshly brewed coffee, clean laundry, and subtle floral fragrances</a:t>
            </a:r>
            <a:endParaRPr lang="en-IN" sz="1050" b="1">
              <a:solidFill>
                <a:schemeClr val="tx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A1F7F2-4287-3D92-4AF2-3813A23AEFBC}"/>
              </a:ext>
            </a:extLst>
          </p:cNvPr>
          <p:cNvGrpSpPr/>
          <p:nvPr/>
        </p:nvGrpSpPr>
        <p:grpSpPr>
          <a:xfrm>
            <a:off x="3177798" y="4134052"/>
            <a:ext cx="2671853" cy="1603181"/>
            <a:chOff x="7645403" y="3045099"/>
            <a:chExt cx="4285336" cy="23782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B0BE91B-9B83-6ACE-8E5D-81EA5B1BC8AC}"/>
                </a:ext>
              </a:extLst>
            </p:cNvPr>
            <p:cNvGrpSpPr/>
            <p:nvPr/>
          </p:nvGrpSpPr>
          <p:grpSpPr>
            <a:xfrm>
              <a:off x="7645403" y="3045099"/>
              <a:ext cx="4276984" cy="2378277"/>
              <a:chOff x="6713675" y="3289918"/>
              <a:chExt cx="4377267" cy="2462213"/>
            </a:xfrm>
          </p:grpSpPr>
          <p:pic>
            <p:nvPicPr>
              <p:cNvPr id="59" name="Picture 58" descr="A room with a table and chairs&#10;&#10;Description automatically generated">
                <a:extLst>
                  <a:ext uri="{FF2B5EF4-FFF2-40B4-BE49-F238E27FC236}">
                    <a16:creationId xmlns:a16="http://schemas.microsoft.com/office/drawing/2014/main" id="{AD6D2A47-8473-48F8-09FC-FF76B4CB6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>
                <a:off x="6713675" y="3289918"/>
                <a:ext cx="4377267" cy="2462213"/>
              </a:xfrm>
              <a:prstGeom prst="rect">
                <a:avLst/>
              </a:prstGeom>
            </p:spPr>
          </p:pic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9535C945-DF2A-D0FE-D956-94C757AACBFA}"/>
                  </a:ext>
                </a:extLst>
              </p:cNvPr>
              <p:cNvSpPr/>
              <p:nvPr/>
            </p:nvSpPr>
            <p:spPr>
              <a:xfrm>
                <a:off x="7087900" y="4146527"/>
                <a:ext cx="696524" cy="1530483"/>
              </a:xfrm>
              <a:custGeom>
                <a:avLst/>
                <a:gdLst/>
                <a:ahLst/>
                <a:cxnLst/>
                <a:rect l="l" t="t" r="r" b="b"/>
                <a:pathLst>
                  <a:path w="1892808" h="4114800">
                    <a:moveTo>
                      <a:pt x="0" y="0"/>
                    </a:moveTo>
                    <a:lnTo>
                      <a:pt x="1892808" y="0"/>
                    </a:lnTo>
                    <a:lnTo>
                      <a:pt x="1892808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1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732D15BE-F298-C65A-C0E3-3D14E084C09F}"/>
                  </a:ext>
                </a:extLst>
              </p:cNvPr>
              <p:cNvSpPr/>
              <p:nvPr/>
            </p:nvSpPr>
            <p:spPr>
              <a:xfrm>
                <a:off x="9672660" y="4719484"/>
                <a:ext cx="696524" cy="957526"/>
              </a:xfrm>
              <a:custGeom>
                <a:avLst/>
                <a:gdLst/>
                <a:ahLst/>
                <a:cxnLst/>
                <a:rect l="l" t="t" r="r" b="b"/>
                <a:pathLst>
                  <a:path w="3235262" h="4114800">
                    <a:moveTo>
                      <a:pt x="0" y="0"/>
                    </a:moveTo>
                    <a:lnTo>
                      <a:pt x="3235262" y="0"/>
                    </a:lnTo>
                    <a:lnTo>
                      <a:pt x="3235262" y="4114800"/>
                    </a:lnTo>
                    <a:lnTo>
                      <a:pt x="0" y="41148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3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8" name="Picture 57" descr="A person wearing a virtual reality headset&#10;&#10;Description automatically generated">
              <a:extLst>
                <a:ext uri="{FF2B5EF4-FFF2-40B4-BE49-F238E27FC236}">
                  <a16:creationId xmlns:a16="http://schemas.microsoft.com/office/drawing/2014/main" id="{29811798-41C7-515C-024B-9077FC98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0698" y="3053560"/>
              <a:ext cx="1250041" cy="695103"/>
            </a:xfrm>
            <a:prstGeom prst="rect">
              <a:avLst/>
            </a:prstGeom>
          </p:spPr>
        </p:pic>
      </p:grpSp>
      <p:sp>
        <p:nvSpPr>
          <p:cNvPr id="62" name="Freeform 5">
            <a:extLst>
              <a:ext uri="{FF2B5EF4-FFF2-40B4-BE49-F238E27FC236}">
                <a16:creationId xmlns:a16="http://schemas.microsoft.com/office/drawing/2014/main" id="{FF7AFBB1-0508-B446-EED7-AED59EA3B0B6}"/>
              </a:ext>
            </a:extLst>
          </p:cNvPr>
          <p:cNvSpPr/>
          <p:nvPr/>
        </p:nvSpPr>
        <p:spPr>
          <a:xfrm>
            <a:off x="3126897" y="914125"/>
            <a:ext cx="557644" cy="987923"/>
          </a:xfrm>
          <a:custGeom>
            <a:avLst/>
            <a:gdLst/>
            <a:ahLst/>
            <a:cxnLst/>
            <a:rect l="l" t="t" r="r" b="b"/>
            <a:pathLst>
              <a:path w="4423410" h="8229600">
                <a:moveTo>
                  <a:pt x="0" y="0"/>
                </a:moveTo>
                <a:lnTo>
                  <a:pt x="4423410" y="0"/>
                </a:lnTo>
                <a:lnTo>
                  <a:pt x="442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27" name="Arrow: Chevron 1026">
            <a:extLst>
              <a:ext uri="{FF2B5EF4-FFF2-40B4-BE49-F238E27FC236}">
                <a16:creationId xmlns:a16="http://schemas.microsoft.com/office/drawing/2014/main" id="{53346AA3-F3E8-5F5A-C588-BC90D98C7C18}"/>
              </a:ext>
            </a:extLst>
          </p:cNvPr>
          <p:cNvSpPr/>
          <p:nvPr/>
        </p:nvSpPr>
        <p:spPr>
          <a:xfrm rot="5400000" flipV="1">
            <a:off x="1465545" y="3389473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sp>
        <p:nvSpPr>
          <p:cNvPr id="1028" name="Arrow: Chevron 1027">
            <a:extLst>
              <a:ext uri="{FF2B5EF4-FFF2-40B4-BE49-F238E27FC236}">
                <a16:creationId xmlns:a16="http://schemas.microsoft.com/office/drawing/2014/main" id="{384C0D4D-B77F-637C-2176-B3AB6E78F9D1}"/>
              </a:ext>
            </a:extLst>
          </p:cNvPr>
          <p:cNvSpPr/>
          <p:nvPr/>
        </p:nvSpPr>
        <p:spPr>
          <a:xfrm rot="5400000" flipV="1">
            <a:off x="4430746" y="1858843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sp>
        <p:nvSpPr>
          <p:cNvPr id="1031" name="Arrow: Chevron 1030">
            <a:extLst>
              <a:ext uri="{FF2B5EF4-FFF2-40B4-BE49-F238E27FC236}">
                <a16:creationId xmlns:a16="http://schemas.microsoft.com/office/drawing/2014/main" id="{9F17382E-3461-40FB-0E3B-5BCD036E951B}"/>
              </a:ext>
            </a:extLst>
          </p:cNvPr>
          <p:cNvSpPr/>
          <p:nvPr/>
        </p:nvSpPr>
        <p:spPr>
          <a:xfrm rot="5400000" flipV="1">
            <a:off x="4430746" y="2681101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88D81A87-8DCD-1F37-E429-94801715D8B4}"/>
              </a:ext>
            </a:extLst>
          </p:cNvPr>
          <p:cNvSpPr/>
          <p:nvPr/>
        </p:nvSpPr>
        <p:spPr>
          <a:xfrm>
            <a:off x="71311" y="453832"/>
            <a:ext cx="2907863" cy="31308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Samsung store from the comfort of your home  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CC2495D9-0D77-B94E-D48E-A70E61E71336}"/>
              </a:ext>
            </a:extLst>
          </p:cNvPr>
          <p:cNvSpPr/>
          <p:nvPr/>
        </p:nvSpPr>
        <p:spPr>
          <a:xfrm>
            <a:off x="3058272" y="463665"/>
            <a:ext cx="2909649" cy="29706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A part of your home in Samsung Stores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B515635-0EDE-E264-5A9A-1E34CA94DC3A}"/>
              </a:ext>
            </a:extLst>
          </p:cNvPr>
          <p:cNvSpPr/>
          <p:nvPr/>
        </p:nvSpPr>
        <p:spPr>
          <a:xfrm>
            <a:off x="6037507" y="465798"/>
            <a:ext cx="2682048" cy="29498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Make Samsung your Fitness Partner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E55630C-3831-0047-44E0-0CDEC6C3C29E}"/>
              </a:ext>
            </a:extLst>
          </p:cNvPr>
          <p:cNvSpPr/>
          <p:nvPr/>
        </p:nvSpPr>
        <p:spPr>
          <a:xfrm>
            <a:off x="8781534" y="803636"/>
            <a:ext cx="3341639" cy="270647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803446D-43FB-B868-045D-6A4F4BEC172C}"/>
              </a:ext>
            </a:extLst>
          </p:cNvPr>
          <p:cNvSpPr/>
          <p:nvPr/>
        </p:nvSpPr>
        <p:spPr>
          <a:xfrm>
            <a:off x="8799307" y="3838122"/>
            <a:ext cx="3321381" cy="298327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8ABE1B32-6F1D-2E1B-CB0B-E042B42EC941}"/>
              </a:ext>
            </a:extLst>
          </p:cNvPr>
          <p:cNvSpPr/>
          <p:nvPr/>
        </p:nvSpPr>
        <p:spPr>
          <a:xfrm>
            <a:off x="518869" y="5861173"/>
            <a:ext cx="1980799" cy="9429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Partner with Double robotics to avail the Telepresence robots 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C9F9E08D-8707-B457-F3E2-A4B1BF667E1B}"/>
              </a:ext>
            </a:extLst>
          </p:cNvPr>
          <p:cNvSpPr/>
          <p:nvPr/>
        </p:nvSpPr>
        <p:spPr>
          <a:xfrm>
            <a:off x="3610811" y="5861173"/>
            <a:ext cx="2095576" cy="9429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900">
                <a:solidFill>
                  <a:sysClr val="windowText" lastClr="000000"/>
                </a:solidFill>
              </a:rPr>
              <a:t>Collaborate with Matterport for transforming physical spaces into digital twin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900">
                <a:solidFill>
                  <a:sysClr val="windowText" lastClr="000000"/>
                </a:solidFill>
              </a:rPr>
              <a:t>Leverage AR View tech through collab. With IKEA &amp; </a:t>
            </a:r>
            <a:r>
              <a:rPr lang="en-IN" sz="900" err="1">
                <a:solidFill>
                  <a:sysClr val="windowText" lastClr="000000"/>
                </a:solidFill>
              </a:rPr>
              <a:t>Pepperfry</a:t>
            </a:r>
            <a:endParaRPr lang="en-IN" sz="900">
              <a:solidFill>
                <a:sysClr val="windowText" lastClr="000000"/>
              </a:solidFill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ACEC6C2-95C4-C748-72A8-F018B4E2B8EB}"/>
              </a:ext>
            </a:extLst>
          </p:cNvPr>
          <p:cNvSpPr/>
          <p:nvPr/>
        </p:nvSpPr>
        <p:spPr>
          <a:xfrm>
            <a:off x="6466337" y="5861172"/>
            <a:ext cx="1881173" cy="9429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Collaborating with health insurance companies to provide premium schemes based on ECG data from Samsung devices.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900">
                <a:solidFill>
                  <a:sysClr val="windowText" lastClr="000000"/>
                </a:solidFill>
                <a:latin typeface="Calibri" panose="020F0502020204030204"/>
              </a:rPr>
              <a:t>Partner with ABG, ICICI life insurance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E6AEFC8-8703-12FC-FA01-13A3B2FCB59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8339" y="5880658"/>
            <a:ext cx="223407" cy="223407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E6F270BD-CE04-DF1A-C12E-0C2808824D3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9470" y="6123520"/>
            <a:ext cx="206461" cy="206461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B3F6B383-CCFE-D5F6-FD17-F179C90BEB6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13450" y="5888537"/>
            <a:ext cx="257462" cy="257462"/>
          </a:xfrm>
          <a:prstGeom prst="rect">
            <a:avLst/>
          </a:prstGeom>
        </p:spPr>
      </p:pic>
      <p:pic>
        <p:nvPicPr>
          <p:cNvPr id="1059" name="Picture 1058">
            <a:extLst>
              <a:ext uri="{FF2B5EF4-FFF2-40B4-BE49-F238E27FC236}">
                <a16:creationId xmlns:a16="http://schemas.microsoft.com/office/drawing/2014/main" id="{B3547C85-6A31-50BD-B369-48B15301D5C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56611" y="6518529"/>
            <a:ext cx="212336" cy="212336"/>
          </a:xfrm>
          <a:prstGeom prst="rect">
            <a:avLst/>
          </a:prstGeom>
        </p:spPr>
      </p:pic>
      <p:pic>
        <p:nvPicPr>
          <p:cNvPr id="1063" name="Picture 1062">
            <a:extLst>
              <a:ext uri="{FF2B5EF4-FFF2-40B4-BE49-F238E27FC236}">
                <a16:creationId xmlns:a16="http://schemas.microsoft.com/office/drawing/2014/main" id="{8E3D2588-BB24-9EE3-6F1C-8516BB8BB7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68184" y="6140116"/>
            <a:ext cx="180402" cy="180402"/>
          </a:xfrm>
          <a:prstGeom prst="rect">
            <a:avLst/>
          </a:pr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0BE79B08-580C-8EA0-38E3-FD32D3F7C37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68184" y="6320266"/>
            <a:ext cx="180403" cy="18040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57929-5517-D228-8544-6842902959A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142" y="841702"/>
            <a:ext cx="2500768" cy="25458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7650DC-326B-4761-F1BC-F8CBC6FBCDE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9405202" y="1219200"/>
            <a:ext cx="1154643" cy="152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FF86BAC-6452-5DFE-0EDB-04EF2809F6AD}"/>
              </a:ext>
            </a:extLst>
          </p:cNvPr>
          <p:cNvSpPr/>
          <p:nvPr/>
        </p:nvSpPr>
        <p:spPr>
          <a:xfrm>
            <a:off x="8950315" y="1131645"/>
            <a:ext cx="454887" cy="480837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2" descr="Retail Icon 4474830">
            <a:extLst>
              <a:ext uri="{FF2B5EF4-FFF2-40B4-BE49-F238E27FC236}">
                <a16:creationId xmlns:a16="http://schemas.microsoft.com/office/drawing/2014/main" id="{DCF186B9-093F-28D3-8E62-05693C962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t="19149" r="19149" b="19149"/>
          <a:stretch/>
        </p:blipFill>
        <p:spPr bwMode="auto">
          <a:xfrm>
            <a:off x="8970864" y="1177334"/>
            <a:ext cx="413789" cy="406776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DCBA11-CDF0-001A-56E5-78A3AD9F2048}"/>
              </a:ext>
            </a:extLst>
          </p:cNvPr>
          <p:cNvSpPr txBox="1"/>
          <p:nvPr/>
        </p:nvSpPr>
        <p:spPr>
          <a:xfrm>
            <a:off x="8787704" y="1678834"/>
            <a:ext cx="8077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/>
              <a:t>Immersive</a:t>
            </a:r>
          </a:p>
          <a:p>
            <a:pPr algn="ctr"/>
            <a:r>
              <a:rPr lang="en-IN" sz="1100" b="1"/>
              <a:t>Retail</a:t>
            </a:r>
          </a:p>
          <a:p>
            <a:pPr algn="ctr"/>
            <a:r>
              <a:rPr lang="en-IN" sz="1100" b="1"/>
              <a:t>Section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F96D1B-BD0D-0239-34DE-C08225F8C602}"/>
              </a:ext>
            </a:extLst>
          </p:cNvPr>
          <p:cNvSpPr/>
          <p:nvPr/>
        </p:nvSpPr>
        <p:spPr>
          <a:xfrm>
            <a:off x="8779050" y="462589"/>
            <a:ext cx="3341639" cy="29706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New Immersive Retail section in Website/App</a:t>
            </a:r>
            <a:endParaRPr lang="en-IN" sz="1100" b="1">
              <a:solidFill>
                <a:schemeClr val="bg1"/>
              </a:solidFill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D6E7837D-449A-9FD2-99F2-58E0F4BB3205}"/>
              </a:ext>
            </a:extLst>
          </p:cNvPr>
          <p:cNvSpPr/>
          <p:nvPr/>
        </p:nvSpPr>
        <p:spPr>
          <a:xfrm flipH="1">
            <a:off x="6264545" y="911643"/>
            <a:ext cx="691838" cy="801003"/>
          </a:xfrm>
          <a:custGeom>
            <a:avLst/>
            <a:gdLst/>
            <a:ahLst/>
            <a:cxnLst/>
            <a:rect l="l" t="t" r="r" b="b"/>
            <a:pathLst>
              <a:path w="4135477" h="4114800">
                <a:moveTo>
                  <a:pt x="4135478" y="0"/>
                </a:moveTo>
                <a:lnTo>
                  <a:pt x="0" y="0"/>
                </a:lnTo>
                <a:lnTo>
                  <a:pt x="0" y="4114800"/>
                </a:lnTo>
                <a:lnTo>
                  <a:pt x="4135478" y="4114800"/>
                </a:lnTo>
                <a:lnTo>
                  <a:pt x="4135478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8" name="Picture 37" descr="A logo of a person&#10;&#10;Description automatically generated">
            <a:extLst>
              <a:ext uri="{FF2B5EF4-FFF2-40B4-BE49-F238E27FC236}">
                <a16:creationId xmlns:a16="http://schemas.microsoft.com/office/drawing/2014/main" id="{41924B35-098A-1B79-68CB-B47AB32A3D4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7091323" y="937410"/>
            <a:ext cx="1385366" cy="7164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6700051-259F-DBB8-6391-57A9CEB73384}"/>
              </a:ext>
            </a:extLst>
          </p:cNvPr>
          <p:cNvSpPr/>
          <p:nvPr/>
        </p:nvSpPr>
        <p:spPr>
          <a:xfrm>
            <a:off x="6173364" y="1699945"/>
            <a:ext cx="2546191" cy="533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chemeClr val="tx2">
                    <a:lumMod val="50000"/>
                  </a:schemeClr>
                </a:solidFill>
              </a:rPr>
              <a:t>Potential </a:t>
            </a:r>
            <a:r>
              <a:rPr lang="en-US" sz="1050">
                <a:solidFill>
                  <a:schemeClr val="tx2">
                    <a:lumMod val="50000"/>
                  </a:schemeClr>
                </a:solidFill>
              </a:rPr>
              <a:t>customers entering Samsung Stores can discover a </a:t>
            </a:r>
            <a:r>
              <a:rPr lang="en-US" sz="1050" b="1">
                <a:solidFill>
                  <a:schemeClr val="tx2">
                    <a:lumMod val="50000"/>
                  </a:schemeClr>
                </a:solidFill>
              </a:rPr>
              <a:t>complimentary cardio challenge</a:t>
            </a:r>
            <a:r>
              <a:rPr lang="en-US" sz="1050">
                <a:solidFill>
                  <a:schemeClr val="tx2">
                    <a:lumMod val="50000"/>
                  </a:schemeClr>
                </a:solidFill>
              </a:rPr>
              <a:t> waiting for them</a:t>
            </a:r>
            <a:endParaRPr lang="en-IN" sz="105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5CFDF2F9-4348-DCCC-4D71-7BD8F2504807}"/>
              </a:ext>
            </a:extLst>
          </p:cNvPr>
          <p:cNvSpPr/>
          <p:nvPr/>
        </p:nvSpPr>
        <p:spPr>
          <a:xfrm rot="5400000" flipV="1">
            <a:off x="7330704" y="2234894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51F5E40-FC52-1F55-40B6-AE9F404EF812}"/>
              </a:ext>
            </a:extLst>
          </p:cNvPr>
          <p:cNvGrpSpPr/>
          <p:nvPr/>
        </p:nvGrpSpPr>
        <p:grpSpPr>
          <a:xfrm>
            <a:off x="6396156" y="2267404"/>
            <a:ext cx="1982678" cy="1576975"/>
            <a:chOff x="6657033" y="2454373"/>
            <a:chExt cx="5698578" cy="4746527"/>
          </a:xfrm>
        </p:grpSpPr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0C618E5C-CBFD-B31C-58C7-3E9C140ACBED}"/>
                </a:ext>
              </a:extLst>
            </p:cNvPr>
            <p:cNvSpPr/>
            <p:nvPr/>
          </p:nvSpPr>
          <p:spPr>
            <a:xfrm>
              <a:off x="6657033" y="2728199"/>
              <a:ext cx="5406561" cy="4472701"/>
            </a:xfrm>
            <a:custGeom>
              <a:avLst/>
              <a:gdLst/>
              <a:ahLst/>
              <a:cxnLst/>
              <a:rect l="l" t="t" r="r" b="b"/>
              <a:pathLst>
                <a:path w="5406561" h="4472701">
                  <a:moveTo>
                    <a:pt x="0" y="0"/>
                  </a:moveTo>
                  <a:lnTo>
                    <a:pt x="5406561" y="0"/>
                  </a:lnTo>
                  <a:lnTo>
                    <a:pt x="5406561" y="4472701"/>
                  </a:lnTo>
                  <a:lnTo>
                    <a:pt x="0" y="4472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A74F4E8E-C325-F84C-B2D2-D857987C8C6A}"/>
                </a:ext>
              </a:extLst>
            </p:cNvPr>
            <p:cNvSpPr/>
            <p:nvPr/>
          </p:nvSpPr>
          <p:spPr>
            <a:xfrm>
              <a:off x="7138505" y="3479885"/>
              <a:ext cx="3990365" cy="3721015"/>
            </a:xfrm>
            <a:custGeom>
              <a:avLst/>
              <a:gdLst/>
              <a:ahLst/>
              <a:cxnLst/>
              <a:rect l="l" t="t" r="r" b="b"/>
              <a:pathLst>
                <a:path w="3990365" h="3721015">
                  <a:moveTo>
                    <a:pt x="0" y="0"/>
                  </a:moveTo>
                  <a:lnTo>
                    <a:pt x="3990365" y="0"/>
                  </a:lnTo>
                  <a:lnTo>
                    <a:pt x="3990365" y="3721015"/>
                  </a:lnTo>
                  <a:lnTo>
                    <a:pt x="0" y="3721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88B130A5-171C-B2E3-6A24-8CDCD89A4D99}"/>
                </a:ext>
              </a:extLst>
            </p:cNvPr>
            <p:cNvSpPr/>
            <p:nvPr/>
          </p:nvSpPr>
          <p:spPr>
            <a:xfrm>
              <a:off x="10901194" y="2454373"/>
              <a:ext cx="1454417" cy="1555528"/>
            </a:xfrm>
            <a:custGeom>
              <a:avLst/>
              <a:gdLst/>
              <a:ahLst/>
              <a:cxnLst/>
              <a:rect l="l" t="t" r="r" b="b"/>
              <a:pathLst>
                <a:path w="1454418" h="1555527">
                  <a:moveTo>
                    <a:pt x="0" y="0"/>
                  </a:moveTo>
                  <a:lnTo>
                    <a:pt x="1454417" y="0"/>
                  </a:lnTo>
                  <a:lnTo>
                    <a:pt x="1454417" y="1555527"/>
                  </a:lnTo>
                  <a:lnTo>
                    <a:pt x="0" y="1555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2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C588955-F255-BF74-1257-0F076BB937FD}"/>
              </a:ext>
            </a:extLst>
          </p:cNvPr>
          <p:cNvSpPr/>
          <p:nvPr/>
        </p:nvSpPr>
        <p:spPr>
          <a:xfrm>
            <a:off x="6137781" y="3910135"/>
            <a:ext cx="2546191" cy="760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tx2">
                    <a:lumMod val="50000"/>
                  </a:schemeClr>
                </a:solidFill>
              </a:rPr>
              <a:t>Utilizing VR technology and integrating fragrances and sounds, the  stores have the power to provide customers with an immersive sensation of jogging through picturesque hills and serene beaches.</a:t>
            </a:r>
            <a:endParaRPr lang="en-IN" sz="105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98DDC819-7D24-ABDE-FF3B-8DD69A3D2945}"/>
              </a:ext>
            </a:extLst>
          </p:cNvPr>
          <p:cNvSpPr/>
          <p:nvPr/>
        </p:nvSpPr>
        <p:spPr>
          <a:xfrm rot="5400000" flipV="1">
            <a:off x="7347273" y="4667263"/>
            <a:ext cx="125207" cy="293697"/>
          </a:xfrm>
          <a:prstGeom prst="chevron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AccordAlt-Regular" panose="02000000000000000000"/>
              <a:cs typeface="Arial" panose="020B0604020202020204" pitchFamily="34" charset="0"/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4FC1DD0E-1AFA-FE0D-DDFE-78AAD9DC7C1F}"/>
              </a:ext>
            </a:extLst>
          </p:cNvPr>
          <p:cNvSpPr/>
          <p:nvPr/>
        </p:nvSpPr>
        <p:spPr>
          <a:xfrm>
            <a:off x="6232802" y="4916147"/>
            <a:ext cx="417516" cy="483816"/>
          </a:xfrm>
          <a:custGeom>
            <a:avLst/>
            <a:gdLst/>
            <a:ahLst/>
            <a:cxnLst/>
            <a:rect l="l" t="t" r="r" b="b"/>
            <a:pathLst>
              <a:path w="3077718" h="3487500">
                <a:moveTo>
                  <a:pt x="0" y="0"/>
                </a:moveTo>
                <a:lnTo>
                  <a:pt x="3077719" y="0"/>
                </a:lnTo>
                <a:lnTo>
                  <a:pt x="3077719" y="3487499"/>
                </a:lnTo>
                <a:lnTo>
                  <a:pt x="0" y="348749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0247A0EB-7FB9-FE64-B440-40B098285878}"/>
              </a:ext>
            </a:extLst>
          </p:cNvPr>
          <p:cNvSpPr/>
          <p:nvPr/>
        </p:nvSpPr>
        <p:spPr>
          <a:xfrm>
            <a:off x="6103483" y="5442776"/>
            <a:ext cx="635995" cy="258313"/>
          </a:xfrm>
          <a:custGeom>
            <a:avLst/>
            <a:gdLst/>
            <a:ahLst/>
            <a:cxnLst/>
            <a:rect l="l" t="t" r="r" b="b"/>
            <a:pathLst>
              <a:path w="4136571" h="1670141">
                <a:moveTo>
                  <a:pt x="0" y="0"/>
                </a:moveTo>
                <a:lnTo>
                  <a:pt x="4136571" y="0"/>
                </a:lnTo>
                <a:lnTo>
                  <a:pt x="4136571" y="1670140"/>
                </a:lnTo>
                <a:lnTo>
                  <a:pt x="0" y="1670140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45A12C-39DC-411D-B10B-C6508E5BE6DE}"/>
              </a:ext>
            </a:extLst>
          </p:cNvPr>
          <p:cNvSpPr/>
          <p:nvPr/>
        </p:nvSpPr>
        <p:spPr>
          <a:xfrm>
            <a:off x="6751778" y="4895355"/>
            <a:ext cx="1966510" cy="805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>
                <a:solidFill>
                  <a:schemeClr val="tx2">
                    <a:lumMod val="50000"/>
                  </a:schemeClr>
                </a:solidFill>
              </a:rPr>
              <a:t>With Samsung Smartwatches, stores can record ECG data and reward customers with personalized store vouchers on select products</a:t>
            </a:r>
            <a:endParaRPr lang="en-IN" sz="105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72FDE99-E8F6-0D84-25F8-5C664ABCBA2B}"/>
              </a:ext>
            </a:extLst>
          </p:cNvPr>
          <p:cNvCxnSpPr>
            <a:cxnSpLocks/>
          </p:cNvCxnSpPr>
          <p:nvPr/>
        </p:nvCxnSpPr>
        <p:spPr>
          <a:xfrm flipV="1">
            <a:off x="9405202" y="2142689"/>
            <a:ext cx="689403" cy="465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E61A1F-E1B0-C813-B7B4-B5A1C2BF1666}"/>
              </a:ext>
            </a:extLst>
          </p:cNvPr>
          <p:cNvSpPr txBox="1"/>
          <p:nvPr/>
        </p:nvSpPr>
        <p:spPr>
          <a:xfrm>
            <a:off x="8722967" y="2587927"/>
            <a:ext cx="8574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/>
              <a:t>Generate Awareness of Multisensory Retail in the banners</a:t>
            </a:r>
          </a:p>
        </p:txBody>
      </p:sp>
      <p:pic>
        <p:nvPicPr>
          <p:cNvPr id="3" name="Picture 2" descr="Double Robotics - Products, Competitors, Financials, Employees,  Headquarters Locations">
            <a:extLst>
              <a:ext uri="{FF2B5EF4-FFF2-40B4-BE49-F238E27FC236}">
                <a16:creationId xmlns:a16="http://schemas.microsoft.com/office/drawing/2014/main" id="{2E45C073-1012-F822-88EA-339D6EC0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" y="6319436"/>
            <a:ext cx="489570" cy="5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tterport logo in transparent PNG format">
            <a:extLst>
              <a:ext uri="{FF2B5EF4-FFF2-40B4-BE49-F238E27FC236}">
                <a16:creationId xmlns:a16="http://schemas.microsoft.com/office/drawing/2014/main" id="{C826618A-8C36-0A4B-8228-DAD9FEEB6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85720" y="5924733"/>
            <a:ext cx="257461" cy="2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kea Logo PNG Transparent Background Free Download">
            <a:extLst>
              <a:ext uri="{FF2B5EF4-FFF2-40B4-BE49-F238E27FC236}">
                <a16:creationId xmlns:a16="http://schemas.microsoft.com/office/drawing/2014/main" id="{61DEEECC-BA1C-9603-9475-5D83EF695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8" b="27038"/>
          <a:stretch/>
        </p:blipFill>
        <p:spPr bwMode="auto">
          <a:xfrm>
            <a:off x="3257291" y="6243465"/>
            <a:ext cx="315317" cy="1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pperfry - Tech Stack, Apps, Patents &amp; Trademarks">
            <a:extLst>
              <a:ext uri="{FF2B5EF4-FFF2-40B4-BE49-F238E27FC236}">
                <a16:creationId xmlns:a16="http://schemas.microsoft.com/office/drawing/2014/main" id="{994F35A9-CD6A-3727-36D7-CE2778A4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563" y="6452066"/>
            <a:ext cx="214311" cy="2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7D0021-26C1-1EC0-B103-A21619673DD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03483" y="5883392"/>
            <a:ext cx="180402" cy="180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AA1315-37A1-D6A1-5E46-2E01234C8B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110833" y="6085050"/>
            <a:ext cx="180403" cy="18040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673B28D-D237-15E8-54A9-A3D0578DD81B}"/>
              </a:ext>
            </a:extLst>
          </p:cNvPr>
          <p:cNvSpPr/>
          <p:nvPr/>
        </p:nvSpPr>
        <p:spPr>
          <a:xfrm>
            <a:off x="8781877" y="3576465"/>
            <a:ext cx="3341639" cy="23758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bg1"/>
                </a:solidFill>
              </a:rPr>
              <a:t>Financial Analysis</a:t>
            </a:r>
            <a:endParaRPr lang="en-IN" sz="1100" b="1">
              <a:solidFill>
                <a:schemeClr val="bg1"/>
              </a:solidFill>
            </a:endParaRP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9116F93D-6A89-E8B4-55FA-DDCDF86B3F4A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842924" y="3893781"/>
            <a:ext cx="3265111" cy="1052212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6E81CFFF-6EDB-F169-AFCC-89BBD89445D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861065" y="4988508"/>
            <a:ext cx="3206725" cy="984342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4D9A8BA-0272-83A3-75C1-A1B0B5CACEFB}"/>
              </a:ext>
            </a:extLst>
          </p:cNvPr>
          <p:cNvSpPr/>
          <p:nvPr/>
        </p:nvSpPr>
        <p:spPr>
          <a:xfrm>
            <a:off x="8819868" y="5998115"/>
            <a:ext cx="2510413" cy="7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tx2">
                    <a:lumMod val="50000"/>
                  </a:schemeClr>
                </a:solidFill>
              </a:rPr>
              <a:t>The implementation strategy involves initially introducing these initiatives in </a:t>
            </a:r>
            <a:r>
              <a:rPr lang="en-US" sz="900" b="1">
                <a:solidFill>
                  <a:schemeClr val="tx2">
                    <a:lumMod val="50000"/>
                  </a:schemeClr>
                </a:solidFill>
              </a:rPr>
              <a:t>100 pilot stores </a:t>
            </a:r>
            <a:r>
              <a:rPr lang="en-US" sz="900">
                <a:solidFill>
                  <a:schemeClr val="tx2">
                    <a:lumMod val="50000"/>
                  </a:schemeClr>
                </a:solidFill>
              </a:rPr>
              <a:t>during the first year and then incorporating them into the </a:t>
            </a:r>
            <a:r>
              <a:rPr lang="en-US" sz="900" b="1">
                <a:solidFill>
                  <a:schemeClr val="tx2">
                    <a:lumMod val="50000"/>
                  </a:schemeClr>
                </a:solidFill>
              </a:rPr>
              <a:t>next 400 stores </a:t>
            </a:r>
            <a:r>
              <a:rPr lang="en-US" sz="900">
                <a:solidFill>
                  <a:schemeClr val="tx2">
                    <a:lumMod val="50000"/>
                  </a:schemeClr>
                </a:solidFill>
              </a:rPr>
              <a:t>in the second year.</a:t>
            </a:r>
            <a:endParaRPr lang="en-IN" sz="90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1052" name="Object 1051">
            <a:extLst>
              <a:ext uri="{FF2B5EF4-FFF2-40B4-BE49-F238E27FC236}">
                <a16:creationId xmlns:a16="http://schemas.microsoft.com/office/drawing/2014/main" id="{286E5C1E-1905-474B-514D-6A9CD7A56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989733"/>
              </p:ext>
            </p:extLst>
          </p:nvPr>
        </p:nvGraphicFramePr>
        <p:xfrm>
          <a:off x="11264193" y="6116004"/>
          <a:ext cx="819611" cy="710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4" imgW="914400" imgH="792417" progId="Excel.Sheet.12">
                  <p:embed/>
                </p:oleObj>
              </mc:Choice>
              <mc:Fallback>
                <p:oleObj name="Worksheet" showAsIcon="1" r:id="rId54" imgW="914400" imgH="792417" progId="Excel.Sheet.12">
                  <p:embed/>
                  <p:pic>
                    <p:nvPicPr>
                      <p:cNvPr id="1052" name="Object 1051">
                        <a:extLst>
                          <a:ext uri="{FF2B5EF4-FFF2-40B4-BE49-F238E27FC236}">
                            <a16:creationId xmlns:a16="http://schemas.microsoft.com/office/drawing/2014/main" id="{286E5C1E-1905-474B-514D-6A9CD7A56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11264193" y="6116004"/>
                        <a:ext cx="819611" cy="710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" name="Arrow: Down 1023">
            <a:extLst>
              <a:ext uri="{FF2B5EF4-FFF2-40B4-BE49-F238E27FC236}">
                <a16:creationId xmlns:a16="http://schemas.microsoft.com/office/drawing/2014/main" id="{D3C85977-2A13-4F10-0BEE-9F851DCF25F2}"/>
              </a:ext>
            </a:extLst>
          </p:cNvPr>
          <p:cNvSpPr/>
          <p:nvPr/>
        </p:nvSpPr>
        <p:spPr>
          <a:xfrm>
            <a:off x="2664872" y="6142265"/>
            <a:ext cx="97677" cy="14357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F71BEE30-2808-5DEC-B87D-5C67561F66EA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575842" y="5867809"/>
            <a:ext cx="272308" cy="272308"/>
          </a:xfrm>
          <a:prstGeom prst="rect">
            <a:avLst/>
          </a:prstGeom>
        </p:spPr>
      </p:pic>
      <p:sp>
        <p:nvSpPr>
          <p:cNvPr id="1032" name="Arrow: Down 1031">
            <a:extLst>
              <a:ext uri="{FF2B5EF4-FFF2-40B4-BE49-F238E27FC236}">
                <a16:creationId xmlns:a16="http://schemas.microsoft.com/office/drawing/2014/main" id="{EBB6B966-6A1B-6EA5-F52B-934F55F745D3}"/>
              </a:ext>
            </a:extLst>
          </p:cNvPr>
          <p:cNvSpPr/>
          <p:nvPr/>
        </p:nvSpPr>
        <p:spPr>
          <a:xfrm>
            <a:off x="2664870" y="6472334"/>
            <a:ext cx="97677" cy="14357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D21F7DA3-9B78-8EB5-E267-0390CE56D8FB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2594627" y="6254850"/>
            <a:ext cx="238165" cy="238165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A60A0C70-70A3-2F51-3F33-86348465AB4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574306" y="6556412"/>
            <a:ext cx="272308" cy="272308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07951548-668B-3326-6BC6-86288E689142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715118" y="5867809"/>
            <a:ext cx="272308" cy="272308"/>
          </a:xfrm>
          <a:prstGeom prst="rect">
            <a:avLst/>
          </a:prstGeom>
        </p:spPr>
      </p:pic>
      <p:sp>
        <p:nvSpPr>
          <p:cNvPr id="1045" name="Arrow: Down 1044">
            <a:extLst>
              <a:ext uri="{FF2B5EF4-FFF2-40B4-BE49-F238E27FC236}">
                <a16:creationId xmlns:a16="http://schemas.microsoft.com/office/drawing/2014/main" id="{3336256B-84EE-C35A-F7BC-FE11DEC44BFC}"/>
              </a:ext>
            </a:extLst>
          </p:cNvPr>
          <p:cNvSpPr/>
          <p:nvPr/>
        </p:nvSpPr>
        <p:spPr>
          <a:xfrm>
            <a:off x="5804324" y="6219854"/>
            <a:ext cx="97677" cy="14357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60" name="Picture 1059">
            <a:extLst>
              <a:ext uri="{FF2B5EF4-FFF2-40B4-BE49-F238E27FC236}">
                <a16:creationId xmlns:a16="http://schemas.microsoft.com/office/drawing/2014/main" id="{53D995A8-B62B-4E09-3300-DBA0F0AC43D1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716987" y="6399557"/>
            <a:ext cx="270439" cy="270439"/>
          </a:xfrm>
          <a:prstGeom prst="rect">
            <a:avLst/>
          </a:prstGeom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53CB39D-1F3F-15A9-C017-9E029BCE8C4E}"/>
              </a:ext>
            </a:extLst>
          </p:cNvPr>
          <p:cNvSpPr/>
          <p:nvPr/>
        </p:nvSpPr>
        <p:spPr>
          <a:xfrm>
            <a:off x="71311" y="5844656"/>
            <a:ext cx="2909650" cy="97674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22277DB-C001-4ADF-1404-4BDF105951A5}"/>
              </a:ext>
            </a:extLst>
          </p:cNvPr>
          <p:cNvSpPr/>
          <p:nvPr/>
        </p:nvSpPr>
        <p:spPr>
          <a:xfrm>
            <a:off x="3051203" y="5844656"/>
            <a:ext cx="2930211" cy="97674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43AFB8BA-CD71-AEF0-AF85-5A3CC4F06D5E}"/>
              </a:ext>
            </a:extLst>
          </p:cNvPr>
          <p:cNvSpPr/>
          <p:nvPr/>
        </p:nvSpPr>
        <p:spPr>
          <a:xfrm>
            <a:off x="6027302" y="5844656"/>
            <a:ext cx="2701333" cy="97674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CC35B378-73DF-2D51-1062-6E687805804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384954" y="5867809"/>
            <a:ext cx="272308" cy="272308"/>
          </a:xfrm>
          <a:prstGeom prst="rect">
            <a:avLst/>
          </a:prstGeom>
        </p:spPr>
      </p:pic>
      <p:sp>
        <p:nvSpPr>
          <p:cNvPr id="1070" name="Arrow: Down 1069">
            <a:extLst>
              <a:ext uri="{FF2B5EF4-FFF2-40B4-BE49-F238E27FC236}">
                <a16:creationId xmlns:a16="http://schemas.microsoft.com/office/drawing/2014/main" id="{06D0C7FD-54C5-11D8-EABC-FEC7389BA7A8}"/>
              </a:ext>
            </a:extLst>
          </p:cNvPr>
          <p:cNvSpPr/>
          <p:nvPr/>
        </p:nvSpPr>
        <p:spPr>
          <a:xfrm>
            <a:off x="8476010" y="6214195"/>
            <a:ext cx="81923" cy="1204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2" name="Arrow: Down 1071">
            <a:extLst>
              <a:ext uri="{FF2B5EF4-FFF2-40B4-BE49-F238E27FC236}">
                <a16:creationId xmlns:a16="http://schemas.microsoft.com/office/drawing/2014/main" id="{13FE9EF0-8EFD-04CE-6179-9FC3F14BB332}"/>
              </a:ext>
            </a:extLst>
          </p:cNvPr>
          <p:cNvSpPr/>
          <p:nvPr/>
        </p:nvSpPr>
        <p:spPr>
          <a:xfrm>
            <a:off x="12555567" y="7482503"/>
            <a:ext cx="45719" cy="4571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334DB47A-4E59-D094-022A-0C4D56885571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353028" y="6388361"/>
            <a:ext cx="342504" cy="342504"/>
          </a:xfrm>
          <a:prstGeom prst="rect">
            <a:avLst/>
          </a:prstGeom>
        </p:spPr>
      </p:pic>
      <p:pic>
        <p:nvPicPr>
          <p:cNvPr id="3074" name="Picture 2" descr="Aditya Health Insurance Plans @ Rs 270/month. Check Mediclaim Policy  Premium &amp; Renewal Online.">
            <a:extLst>
              <a:ext uri="{FF2B5EF4-FFF2-40B4-BE49-F238E27FC236}">
                <a16:creationId xmlns:a16="http://schemas.microsoft.com/office/drawing/2014/main" id="{EE9AAF8F-94DA-C0CF-C026-1AEFEA95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730" y="6291992"/>
            <a:ext cx="285099" cy="2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CICI Lombard Complete Health Insurance - Review, Features and Benefits -  Jagoinvestor">
            <a:extLst>
              <a:ext uri="{FF2B5EF4-FFF2-40B4-BE49-F238E27FC236}">
                <a16:creationId xmlns:a16="http://schemas.microsoft.com/office/drawing/2014/main" id="{94E205B2-9A44-F491-ACF3-0EE9209F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55" y="6585908"/>
            <a:ext cx="403322" cy="1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9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EEE1CB-D46B-D4E9-186B-0661F6DBCA3F}"/>
              </a:ext>
            </a:extLst>
          </p:cNvPr>
          <p:cNvSpPr/>
          <p:nvPr/>
        </p:nvSpPr>
        <p:spPr>
          <a:xfrm>
            <a:off x="7002018" y="2237215"/>
            <a:ext cx="5071978" cy="1760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ysClr val="windowText" lastClr="000000"/>
                </a:solidFill>
              </a:rPr>
              <a:t>57% </a:t>
            </a:r>
            <a:r>
              <a:rPr lang="en-IN" sz="1000">
                <a:solidFill>
                  <a:sysClr val="windowText" lastClr="000000"/>
                </a:solidFill>
              </a:rPr>
              <a:t>people in the 18-24 age group is engaged in gaming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7C235-DCDA-7AA3-6E56-538157967F0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405934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Samsung E.D.G.E Season 8 | Samsung India">
            <a:extLst>
              <a:ext uri="{FF2B5EF4-FFF2-40B4-BE49-F238E27FC236}">
                <a16:creationId xmlns:a16="http://schemas.microsoft.com/office/drawing/2014/main" id="{AE61407E-F710-CFE0-A62D-26E5FBD872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AF296-3E97-1108-FAC6-524E34D5C421}"/>
              </a:ext>
            </a:extLst>
          </p:cNvPr>
          <p:cNvSpPr txBox="1"/>
          <p:nvPr/>
        </p:nvSpPr>
        <p:spPr>
          <a:xfrm>
            <a:off x="39328" y="36602"/>
            <a:ext cx="1121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Targeted Multi-Sensory Marketing Campaigns towards the Youth…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5DD40D-7CB1-D913-4AE7-D090EAE8AC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215" y="2967222"/>
            <a:ext cx="1133210" cy="1133210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0852038-0EC2-4D46-A7D1-036A572D6C91}"/>
              </a:ext>
            </a:extLst>
          </p:cNvPr>
          <p:cNvCxnSpPr>
            <a:cxnSpLocks/>
            <a:endCxn id="31" idx="0"/>
          </p:cNvCxnSpPr>
          <p:nvPr/>
        </p:nvCxnSpPr>
        <p:spPr>
          <a:xfrm rot="5400000" flipH="1" flipV="1">
            <a:off x="5860174" y="1536046"/>
            <a:ext cx="2118819" cy="1106312"/>
          </a:xfrm>
          <a:prstGeom prst="bentConnector3">
            <a:avLst>
              <a:gd name="adj1" fmla="val 110789"/>
            </a:avLst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large tv on a wall in a store&#10;&#10;Description automatically generated">
            <a:extLst>
              <a:ext uri="{FF2B5EF4-FFF2-40B4-BE49-F238E27FC236}">
                <a16:creationId xmlns:a16="http://schemas.microsoft.com/office/drawing/2014/main" id="{32DEDFFE-883A-85D1-B22B-86156389EC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000" y="1029792"/>
            <a:ext cx="1036156" cy="1036156"/>
          </a:xfrm>
          <a:prstGeom prst="rect">
            <a:avLst/>
          </a:prstGeom>
        </p:spPr>
      </p:pic>
      <p:pic>
        <p:nvPicPr>
          <p:cNvPr id="31" name="Picture 3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B1D0AF2E-44B8-434C-FEA3-DFA1968CA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61" y="1029792"/>
            <a:ext cx="1036156" cy="101499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3200D28-F922-293A-039E-0FCB3859DF53}"/>
              </a:ext>
            </a:extLst>
          </p:cNvPr>
          <p:cNvSpPr/>
          <p:nvPr/>
        </p:nvSpPr>
        <p:spPr>
          <a:xfrm>
            <a:off x="7983622" y="1063240"/>
            <a:ext cx="3054218" cy="981548"/>
          </a:xfrm>
          <a:prstGeom prst="rect">
            <a:avLst/>
          </a:prstGeom>
          <a:solidFill>
            <a:srgbClr val="D1E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ysClr val="windowText" lastClr="000000"/>
                </a:solidFill>
              </a:rPr>
              <a:t>Collaborate with digital artists and art galleries to engage Samsung users through displaying their digital artwork across avenues, including retail stores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810C4D-C3AD-FCB9-CC12-943D89B0043E}"/>
              </a:ext>
            </a:extLst>
          </p:cNvPr>
          <p:cNvSpPr/>
          <p:nvPr/>
        </p:nvSpPr>
        <p:spPr>
          <a:xfrm>
            <a:off x="5979820" y="1628940"/>
            <a:ext cx="913525" cy="4747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Digital art connoisseur  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A1FEC70-E011-45C7-BE73-F8822BF82F34}"/>
              </a:ext>
            </a:extLst>
          </p:cNvPr>
          <p:cNvCxnSpPr>
            <a:cxnSpLocks/>
            <a:endCxn id="47" idx="0"/>
          </p:cNvCxnSpPr>
          <p:nvPr/>
        </p:nvCxnSpPr>
        <p:spPr>
          <a:xfrm flipV="1">
            <a:off x="6528171" y="2681527"/>
            <a:ext cx="1553123" cy="991868"/>
          </a:xfrm>
          <a:prstGeom prst="bentConnector4">
            <a:avLst>
              <a:gd name="adj1" fmla="val 34125"/>
              <a:gd name="adj2" fmla="val 123047"/>
            </a:avLst>
          </a:prstGeom>
          <a:ln w="127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>
            <a:extLst>
              <a:ext uri="{FF2B5EF4-FFF2-40B4-BE49-F238E27FC236}">
                <a16:creationId xmlns:a16="http://schemas.microsoft.com/office/drawing/2014/main" id="{D62DE3BF-352F-39E7-D67F-469C31950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174" y="2681527"/>
            <a:ext cx="986240" cy="10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6D3D0C03-E07D-18AD-7F55-229FE00C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7840" y="2684478"/>
            <a:ext cx="1014996" cy="9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057ABC0-CFE8-086D-98A6-9A3B3C78D594}"/>
              </a:ext>
            </a:extLst>
          </p:cNvPr>
          <p:cNvSpPr/>
          <p:nvPr/>
        </p:nvSpPr>
        <p:spPr>
          <a:xfrm>
            <a:off x="8599814" y="2691847"/>
            <a:ext cx="2425325" cy="981548"/>
          </a:xfrm>
          <a:prstGeom prst="rect">
            <a:avLst/>
          </a:prstGeom>
          <a:solidFill>
            <a:srgbClr val="D1E7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ysClr val="windowText" lastClr="000000"/>
                </a:solidFill>
              </a:rPr>
              <a:t>Invite gamers and streamers to try out Samsung’s gaming devices &amp; promote them through their social media, and publicise the brand through sponsoring major gaming events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947697-E500-BA63-A788-0A1EE87F9A72}"/>
              </a:ext>
            </a:extLst>
          </p:cNvPr>
          <p:cNvSpPr/>
          <p:nvPr/>
        </p:nvSpPr>
        <p:spPr>
          <a:xfrm>
            <a:off x="6426422" y="2737432"/>
            <a:ext cx="1106312" cy="413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>
                <a:solidFill>
                  <a:schemeClr val="tx1"/>
                </a:solidFill>
              </a:rPr>
              <a:t>Casual &amp; hardcore gamers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CC05268-3B2B-65AB-5443-21BB106777E8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V="1">
            <a:off x="4267403" y="1454048"/>
            <a:ext cx="2009641" cy="1117341"/>
          </a:xfrm>
          <a:prstGeom prst="bentConnector3">
            <a:avLst>
              <a:gd name="adj1" fmla="val 106319"/>
            </a:avLst>
          </a:prstGeom>
          <a:ln w="12700">
            <a:solidFill>
              <a:srgbClr val="C15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tv on the wall&#10;&#10;Description automatically generated">
            <a:extLst>
              <a:ext uri="{FF2B5EF4-FFF2-40B4-BE49-F238E27FC236}">
                <a16:creationId xmlns:a16="http://schemas.microsoft.com/office/drawing/2014/main" id="{9B539CA2-3A42-9971-F1F6-1CC7899E386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5474" y="1007898"/>
            <a:ext cx="1036156" cy="1036156"/>
          </a:xfrm>
          <a:prstGeom prst="rect">
            <a:avLst/>
          </a:prstGeom>
        </p:spPr>
      </p:pic>
      <p:pic>
        <p:nvPicPr>
          <p:cNvPr id="59" name="Picture 58" descr="A large building with a large television and a large group of people&#10;&#10;Description automatically generated">
            <a:extLst>
              <a:ext uri="{FF2B5EF4-FFF2-40B4-BE49-F238E27FC236}">
                <a16:creationId xmlns:a16="http://schemas.microsoft.com/office/drawing/2014/main" id="{D7495C23-22AF-2886-7564-C1CEA021BEE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4" y="1018638"/>
            <a:ext cx="1036157" cy="103615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DEEA4C5-C51E-66B1-20FE-D3E1BBD178AB}"/>
              </a:ext>
            </a:extLst>
          </p:cNvPr>
          <p:cNvSpPr/>
          <p:nvPr/>
        </p:nvSpPr>
        <p:spPr>
          <a:xfrm>
            <a:off x="1230362" y="1035202"/>
            <a:ext cx="2913376" cy="981548"/>
          </a:xfrm>
          <a:prstGeom prst="rect">
            <a:avLst/>
          </a:prstGeom>
          <a:solidFill>
            <a:srgbClr val="FBE2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i="1">
                <a:solidFill>
                  <a:sysClr val="windowText" lastClr="000000"/>
                </a:solidFill>
              </a:rPr>
              <a:t>Screen se Sports</a:t>
            </a:r>
          </a:p>
          <a:p>
            <a:r>
              <a:rPr lang="en-IN" sz="1200">
                <a:solidFill>
                  <a:sysClr val="windowText" lastClr="000000"/>
                </a:solidFill>
              </a:rPr>
              <a:t>Setting up Samsung displays (</a:t>
            </a:r>
            <a:r>
              <a:rPr lang="en-IN" sz="1200" b="1" i="1">
                <a:solidFill>
                  <a:sysClr val="windowText" lastClr="000000"/>
                </a:solidFill>
              </a:rPr>
              <a:t>QLED </a:t>
            </a:r>
            <a:r>
              <a:rPr lang="en-IN" sz="1050" b="1" i="1">
                <a:solidFill>
                  <a:sysClr val="windowText" lastClr="000000"/>
                </a:solidFill>
              </a:rPr>
              <a:t>series</a:t>
            </a:r>
            <a:r>
              <a:rPr lang="en-IN" sz="1200">
                <a:solidFill>
                  <a:sysClr val="windowText" lastClr="000000"/>
                </a:solidFill>
              </a:rPr>
              <a:t>) and sound systems (</a:t>
            </a:r>
            <a:r>
              <a:rPr lang="en-IN" sz="1200" b="1" i="1">
                <a:solidFill>
                  <a:sysClr val="windowText" lastClr="000000"/>
                </a:solidFill>
              </a:rPr>
              <a:t>MX series</a:t>
            </a:r>
            <a:r>
              <a:rPr lang="en-IN" sz="1200">
                <a:solidFill>
                  <a:sysClr val="windowText" lastClr="000000"/>
                </a:solidFill>
              </a:rPr>
              <a:t>) in Malls and in retail outlets for  hosting match screenings and other major events</a:t>
            </a:r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8B2E69E0-F54D-FFF7-2908-D59174559D50}"/>
              </a:ext>
            </a:extLst>
          </p:cNvPr>
          <p:cNvSpPr/>
          <p:nvPr/>
        </p:nvSpPr>
        <p:spPr>
          <a:xfrm>
            <a:off x="5271614" y="1097606"/>
            <a:ext cx="904598" cy="474726"/>
          </a:xfrm>
          <a:prstGeom prst="rect">
            <a:avLst/>
          </a:prstGeom>
          <a:solidFill>
            <a:srgbClr val="FFCDCD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Visits malls to hangout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6E12EA-BD34-4C12-6CC5-9280D7CE3AD1}"/>
              </a:ext>
            </a:extLst>
          </p:cNvPr>
          <p:cNvSpPr/>
          <p:nvPr/>
        </p:nvSpPr>
        <p:spPr>
          <a:xfrm>
            <a:off x="6954661" y="615302"/>
            <a:ext cx="5119335" cy="2409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ysClr val="windowText" lastClr="000000"/>
                </a:solidFill>
              </a:rPr>
              <a:t>57% </a:t>
            </a:r>
            <a:r>
              <a:rPr lang="en-IN" sz="1000">
                <a:solidFill>
                  <a:sysClr val="windowText" lastClr="000000"/>
                </a:solidFill>
              </a:rPr>
              <a:t>people in the 18-24 age group make digital artworks</a:t>
            </a:r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D6EE33D5-1BAE-D11D-23C1-C58ED4155D65}"/>
              </a:ext>
            </a:extLst>
          </p:cNvPr>
          <p:cNvCxnSpPr>
            <a:cxnSpLocks/>
            <a:stCxn id="27" idx="1"/>
            <a:endCxn id="7" idx="3"/>
          </p:cNvCxnSpPr>
          <p:nvPr/>
        </p:nvCxnSpPr>
        <p:spPr>
          <a:xfrm rot="10800000">
            <a:off x="5226211" y="2321723"/>
            <a:ext cx="187004" cy="1212105"/>
          </a:xfrm>
          <a:prstGeom prst="bentConnector3">
            <a:avLst>
              <a:gd name="adj1" fmla="val 50000"/>
            </a:avLst>
          </a:prstGeom>
          <a:ln w="12700">
            <a:solidFill>
              <a:srgbClr val="C15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 descr="A cellphone with text on the screen&#10;&#10;Description automatically generated">
            <a:extLst>
              <a:ext uri="{FF2B5EF4-FFF2-40B4-BE49-F238E27FC236}">
                <a16:creationId xmlns:a16="http://schemas.microsoft.com/office/drawing/2014/main" id="{226859A0-50E4-9E51-ACE2-E9E597B54E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75" y="2457403"/>
            <a:ext cx="1292280" cy="1250127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9DB58D3-26EC-6095-8B05-0B152D1B056C}"/>
              </a:ext>
            </a:extLst>
          </p:cNvPr>
          <p:cNvSpPr/>
          <p:nvPr/>
        </p:nvSpPr>
        <p:spPr>
          <a:xfrm>
            <a:off x="78589" y="2460342"/>
            <a:ext cx="1869524" cy="1318437"/>
          </a:xfrm>
          <a:prstGeom prst="rect">
            <a:avLst/>
          </a:prstGeom>
          <a:solidFill>
            <a:srgbClr val="FBE2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ysClr val="windowText" lastClr="000000"/>
                </a:solidFill>
              </a:rPr>
              <a:t>Ask the customers to share their best vacation moments shot on their Samsung phones &amp; cameras, and share using </a:t>
            </a:r>
            <a:r>
              <a:rPr lang="en-IN" sz="1050" b="1" i="1">
                <a:solidFill>
                  <a:sysClr val="windowText" lastClr="000000"/>
                </a:solidFill>
              </a:rPr>
              <a:t>#ShotwithSamsung</a:t>
            </a:r>
            <a:r>
              <a:rPr lang="en-IN" sz="1050">
                <a:solidFill>
                  <a:sysClr val="windowText" lastClr="000000"/>
                </a:solidFill>
              </a:rPr>
              <a:t> to get featured on the official stories and displays across malls in between match screenings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90559724-F8D8-C3D0-DEFE-6E09EA641927}"/>
              </a:ext>
            </a:extLst>
          </p:cNvPr>
          <p:cNvSpPr/>
          <p:nvPr/>
        </p:nvSpPr>
        <p:spPr>
          <a:xfrm>
            <a:off x="3358917" y="2487710"/>
            <a:ext cx="1582640" cy="1263141"/>
          </a:xfrm>
          <a:prstGeom prst="rect">
            <a:avLst/>
          </a:prstGeom>
          <a:solidFill>
            <a:srgbClr val="FBE2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>
                <a:solidFill>
                  <a:sysClr val="windowText" lastClr="000000"/>
                </a:solidFill>
              </a:rPr>
              <a:t>Host a 2-minute short nighttime display of the best </a:t>
            </a:r>
            <a:r>
              <a:rPr lang="en-IN" sz="1050" b="1" i="1">
                <a:solidFill>
                  <a:sysClr val="windowText" lastClr="000000"/>
                </a:solidFill>
              </a:rPr>
              <a:t>#ShotwithSamsung </a:t>
            </a:r>
            <a:r>
              <a:rPr lang="en-IN" sz="1050">
                <a:solidFill>
                  <a:sysClr val="windowText" lastClr="000000"/>
                </a:solidFill>
              </a:rPr>
              <a:t>moments across the retail stores using the  Samsung </a:t>
            </a:r>
            <a:r>
              <a:rPr lang="en-IN" sz="1050" b="1" i="1">
                <a:solidFill>
                  <a:sysClr val="windowText" lastClr="000000"/>
                </a:solidFill>
              </a:rPr>
              <a:t>RU and TU series of curved displays.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4C2B73-2613-5B5A-4FD2-C702FD92B1E9}"/>
              </a:ext>
            </a:extLst>
          </p:cNvPr>
          <p:cNvSpPr/>
          <p:nvPr/>
        </p:nvSpPr>
        <p:spPr>
          <a:xfrm>
            <a:off x="145814" y="622593"/>
            <a:ext cx="5085816" cy="187776"/>
          </a:xfrm>
          <a:prstGeom prst="roundRect">
            <a:avLst/>
          </a:prstGeom>
          <a:solidFill>
            <a:srgbClr val="FF8585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ysClr val="windowText" lastClr="000000"/>
                </a:solidFill>
              </a:rPr>
              <a:t>87% </a:t>
            </a:r>
            <a:r>
              <a:rPr lang="en-IN" sz="1000">
                <a:solidFill>
                  <a:sysClr val="windowText" lastClr="000000"/>
                </a:solidFill>
              </a:rPr>
              <a:t>viewers in the 18-24 age group prefer watching sports on TV and large displays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6AF73E-E867-99C5-2292-0BF53B562858}"/>
              </a:ext>
            </a:extLst>
          </p:cNvPr>
          <p:cNvSpPr/>
          <p:nvPr/>
        </p:nvSpPr>
        <p:spPr>
          <a:xfrm>
            <a:off x="145814" y="2227834"/>
            <a:ext cx="5080397" cy="187776"/>
          </a:xfrm>
          <a:prstGeom prst="roundRect">
            <a:avLst/>
          </a:prstGeom>
          <a:solidFill>
            <a:srgbClr val="FF8585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i="1">
                <a:solidFill>
                  <a:sysClr val="windowText" lastClr="000000"/>
                </a:solidFill>
              </a:rPr>
              <a:t>34.7% </a:t>
            </a:r>
            <a:r>
              <a:rPr lang="en-IN" sz="1000">
                <a:solidFill>
                  <a:sysClr val="windowText" lastClr="000000"/>
                </a:solidFill>
              </a:rPr>
              <a:t>of all Instagram users fall in the 18-24 age group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B6ED2526-E9B3-9251-9DA3-5074477D2581}"/>
              </a:ext>
            </a:extLst>
          </p:cNvPr>
          <p:cNvSpPr/>
          <p:nvPr/>
        </p:nvSpPr>
        <p:spPr>
          <a:xfrm>
            <a:off x="4979658" y="2545626"/>
            <a:ext cx="783423" cy="367059"/>
          </a:xfrm>
          <a:prstGeom prst="rect">
            <a:avLst/>
          </a:prstGeom>
          <a:solidFill>
            <a:srgbClr val="FFCDCD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>
                <a:solidFill>
                  <a:schemeClr val="tx1"/>
                </a:solidFill>
              </a:rPr>
              <a:t>Loves travelling </a:t>
            </a:r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92D2DACB-FA56-B2A7-6067-09B4F5139480}"/>
              </a:ext>
            </a:extLst>
          </p:cNvPr>
          <p:cNvSpPr/>
          <p:nvPr/>
        </p:nvSpPr>
        <p:spPr>
          <a:xfrm>
            <a:off x="85238" y="5524948"/>
            <a:ext cx="2972594" cy="1092335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1100">
                <a:solidFill>
                  <a:sysClr val="windowText" lastClr="000000"/>
                </a:solidFill>
              </a:rPr>
              <a:t>Incorporate the unique </a:t>
            </a:r>
            <a:r>
              <a:rPr lang="en-IN" sz="1100" b="1" i="1">
                <a:solidFill>
                  <a:sysClr val="windowText" lastClr="000000"/>
                </a:solidFill>
              </a:rPr>
              <a:t>Samsung sound with the display of Samsung logo </a:t>
            </a:r>
            <a:r>
              <a:rPr lang="en-IN" sz="1100">
                <a:solidFill>
                  <a:sysClr val="windowText" lastClr="000000"/>
                </a:solidFill>
              </a:rPr>
              <a:t>at the end of every advertisements and during </a:t>
            </a:r>
            <a:r>
              <a:rPr lang="en-IN" sz="1000">
                <a:solidFill>
                  <a:sysClr val="windowText" lastClr="000000"/>
                </a:solidFill>
              </a:rPr>
              <a:t>breaks</a:t>
            </a:r>
            <a:r>
              <a:rPr lang="en-IN" sz="1100">
                <a:solidFill>
                  <a:sysClr val="windowText" lastClr="000000"/>
                </a:solidFill>
              </a:rPr>
              <a:t> between match screenings</a:t>
            </a:r>
          </a:p>
          <a:p>
            <a:r>
              <a:rPr lang="en-IN" sz="1100">
                <a:solidFill>
                  <a:sysClr val="windowText" lastClr="000000"/>
                </a:solidFill>
              </a:rPr>
              <a:t>In store, play the tune whenever a new customer enters</a:t>
            </a: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11078D2C-F1C9-3638-22EB-AD39C017F053}"/>
              </a:ext>
            </a:extLst>
          </p:cNvPr>
          <p:cNvSpPr/>
          <p:nvPr/>
        </p:nvSpPr>
        <p:spPr>
          <a:xfrm>
            <a:off x="78589" y="5294586"/>
            <a:ext cx="5147622" cy="19207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Building the brand loyalty for Samsung </a:t>
            </a:r>
          </a:p>
        </p:txBody>
      </p:sp>
      <p:pic>
        <p:nvPicPr>
          <p:cNvPr id="2" name="VID_20231004210231">
            <a:hlinkClick r:id="" action="ppaction://media"/>
            <a:extLst>
              <a:ext uri="{FF2B5EF4-FFF2-40B4-BE49-F238E27FC236}">
                <a16:creationId xmlns:a16="http://schemas.microsoft.com/office/drawing/2014/main" id="{5D5A4919-D94A-5AF1-8E8E-0810B3A1E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18760" y="5524948"/>
            <a:ext cx="2114100" cy="1262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67D640-92FF-C74F-427F-E77669D8AAD6}"/>
              </a:ext>
            </a:extLst>
          </p:cNvPr>
          <p:cNvSpPr/>
          <p:nvPr/>
        </p:nvSpPr>
        <p:spPr>
          <a:xfrm>
            <a:off x="-67728" y="6525404"/>
            <a:ext cx="3080784" cy="355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800" i="1">
                <a:solidFill>
                  <a:srgbClr val="FF0000"/>
                </a:solidFill>
              </a:rPr>
              <a:t>To experience how the entrance to a store would feel like, click here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4F83AA3-23D4-8C9D-E3E0-AADA5FB7E708}"/>
              </a:ext>
            </a:extLst>
          </p:cNvPr>
          <p:cNvSpPr/>
          <p:nvPr/>
        </p:nvSpPr>
        <p:spPr>
          <a:xfrm rot="5400000">
            <a:off x="2953731" y="6648726"/>
            <a:ext cx="139614" cy="122449"/>
          </a:xfrm>
          <a:prstGeom prst="triangle">
            <a:avLst>
              <a:gd name="adj" fmla="val 513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DF7A6-A5DC-B3BB-B907-0256993D9A74}"/>
              </a:ext>
            </a:extLst>
          </p:cNvPr>
          <p:cNvSpPr/>
          <p:nvPr/>
        </p:nvSpPr>
        <p:spPr>
          <a:xfrm>
            <a:off x="7388334" y="3840742"/>
            <a:ext cx="4725076" cy="2145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/>
              <a:t>Solutions at the Confluence of AI &amp; Neuroscience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EF386F-7FF1-0C6F-0862-B55B40FF3700}"/>
              </a:ext>
            </a:extLst>
          </p:cNvPr>
          <p:cNvSpPr/>
          <p:nvPr/>
        </p:nvSpPr>
        <p:spPr>
          <a:xfrm>
            <a:off x="7388334" y="4113543"/>
            <a:ext cx="4725076" cy="127563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en-IN" sz="1050" b="1">
                <a:solidFill>
                  <a:schemeClr val="tx1"/>
                </a:solidFill>
              </a:rPr>
              <a:t>Neuromorphic Computing &amp; Spiking Neural Networks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Mimics the human brain's structure and functions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SNNs use binary signals (spikes) for communication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Similar to how neurons in the brain use electrical pulses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050">
                <a:solidFill>
                  <a:schemeClr val="tx1"/>
                </a:solidFill>
              </a:rPr>
              <a:t>Applied in Interactive Displays for real-time content adaption in Samsung Stores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1"/>
                </a:solidFill>
              </a:rPr>
              <a:t>Utilize visual, auditory, &amp; haptic sensors to track &amp; respond to user interactions.</a:t>
            </a:r>
            <a:endParaRPr lang="en-IN" sz="1050">
              <a:solidFill>
                <a:schemeClr val="tx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08AA16B0-9EDA-0097-F84E-8B6422CC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05370" y="4165574"/>
            <a:ext cx="632189" cy="7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3C64AB-A456-22CC-E8AF-94BBFCCA283E}"/>
              </a:ext>
            </a:extLst>
          </p:cNvPr>
          <p:cNvSpPr/>
          <p:nvPr/>
        </p:nvSpPr>
        <p:spPr>
          <a:xfrm>
            <a:off x="7388333" y="5438792"/>
            <a:ext cx="2630737" cy="138260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200"/>
              </a:spcAft>
            </a:pPr>
            <a:r>
              <a:rPr lang="en-IN" sz="1050" b="1">
                <a:solidFill>
                  <a:schemeClr val="tx1"/>
                </a:solidFill>
              </a:rPr>
              <a:t>Neuromarketing </a:t>
            </a:r>
          </a:p>
          <a:p>
            <a:pPr algn="ctr">
              <a:spcAft>
                <a:spcPts val="300"/>
              </a:spcAft>
            </a:pPr>
            <a:r>
              <a:rPr lang="en-US" sz="900">
                <a:solidFill>
                  <a:schemeClr val="tx1"/>
                </a:solidFill>
              </a:rPr>
              <a:t>Application of neuroscience principles to study how consumers' brains respond to marketing stimuli.</a:t>
            </a:r>
          </a:p>
          <a:p>
            <a:pPr algn="ctr">
              <a:spcAft>
                <a:spcPts val="600"/>
              </a:spcAft>
            </a:pPr>
            <a:r>
              <a:rPr lang="en-IN" sz="1050" b="1">
                <a:solidFill>
                  <a:schemeClr val="tx1"/>
                </a:solidFill>
              </a:rPr>
              <a:t>Techniques</a:t>
            </a:r>
            <a:endParaRPr lang="en-IN" sz="105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C84BAA-74BC-5724-98DA-A8E96B47EB92}"/>
              </a:ext>
            </a:extLst>
          </p:cNvPr>
          <p:cNvSpPr/>
          <p:nvPr/>
        </p:nvSpPr>
        <p:spPr>
          <a:xfrm>
            <a:off x="5328732" y="4646965"/>
            <a:ext cx="1973968" cy="21744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endParaRPr lang="en-IN" sz="105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1613C6-DE24-BB47-31CC-8BA30ACE524F}"/>
              </a:ext>
            </a:extLst>
          </p:cNvPr>
          <p:cNvSpPr/>
          <p:nvPr/>
        </p:nvSpPr>
        <p:spPr>
          <a:xfrm>
            <a:off x="5319713" y="4345610"/>
            <a:ext cx="1981263" cy="2389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/>
              <a:t>Legal &amp; Privacy Concerns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D8392C-2EBE-D1E8-05AD-DC6F279F956E}"/>
              </a:ext>
            </a:extLst>
          </p:cNvPr>
          <p:cNvSpPr/>
          <p:nvPr/>
        </p:nvSpPr>
        <p:spPr>
          <a:xfrm>
            <a:off x="10088223" y="5427593"/>
            <a:ext cx="2018539" cy="1382606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050" b="1">
                <a:solidFill>
                  <a:schemeClr val="tx1"/>
                </a:solidFill>
              </a:rPr>
              <a:t>Generative AI</a:t>
            </a:r>
          </a:p>
          <a:p>
            <a:pPr algn="ctr"/>
            <a:endParaRPr lang="en-IN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2C31F-3C1B-2516-F362-9C681B49E2EA}"/>
              </a:ext>
            </a:extLst>
          </p:cNvPr>
          <p:cNvSpPr/>
          <p:nvPr/>
        </p:nvSpPr>
        <p:spPr>
          <a:xfrm>
            <a:off x="78589" y="3817066"/>
            <a:ext cx="5147622" cy="19207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i="1">
                <a:solidFill>
                  <a:schemeClr val="bg1"/>
                </a:solidFill>
              </a:rPr>
              <a:t>“The ultimate sensory experience for the next generation”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86621F-EA7C-FD82-8DF4-A062ABCA83DC}"/>
              </a:ext>
            </a:extLst>
          </p:cNvPr>
          <p:cNvSpPr/>
          <p:nvPr/>
        </p:nvSpPr>
        <p:spPr>
          <a:xfrm>
            <a:off x="85237" y="4045914"/>
            <a:ext cx="5140973" cy="1182457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theme- </a:t>
            </a:r>
            <a:r>
              <a:rPr kumimoji="0" lang="en-US" sz="12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r>
              <a:rPr kumimoji="0" lang="en-US" sz="16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young college student walks down the street, looking bored. They see a Samsung Retail Store and stop in their tracks. They enter the store and are immediately enveloped in a sensory symphony, welcomes with the Samsung tune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They are enchanted by the short yet mesmerizing in-store art show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 person explores the latest Samsung products and services,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completely immersed in the experience</a:t>
            </a:r>
            <a:r>
              <a:rPr kumimoji="0" lang="en-US" sz="11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They leave the store feeling excited and inspired</a:t>
            </a:r>
            <a:endParaRPr lang="en-IN" sz="1100">
              <a:solidFill>
                <a:sysClr val="windowText" lastClr="000000"/>
              </a:solidFill>
            </a:endParaRPr>
          </a:p>
        </p:txBody>
      </p:sp>
      <p:pic>
        <p:nvPicPr>
          <p:cNvPr id="1028" name="Picture 4" descr="eeg Icon 6030847">
            <a:extLst>
              <a:ext uri="{FF2B5EF4-FFF2-40B4-BE49-F238E27FC236}">
                <a16:creationId xmlns:a16="http://schemas.microsoft.com/office/drawing/2014/main" id="{9891B478-4124-1552-2632-02A52FBBA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t="17153" r="19436" b="19339"/>
          <a:stretch/>
        </p:blipFill>
        <p:spPr bwMode="auto">
          <a:xfrm>
            <a:off x="7529555" y="6137999"/>
            <a:ext cx="560871" cy="5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2F57D1-0DC4-4209-E336-0DE2EE11D29B}"/>
              </a:ext>
            </a:extLst>
          </p:cNvPr>
          <p:cNvSpPr txBox="1"/>
          <p:nvPr/>
        </p:nvSpPr>
        <p:spPr>
          <a:xfrm>
            <a:off x="7565615" y="6596946"/>
            <a:ext cx="443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EEG</a:t>
            </a:r>
          </a:p>
        </p:txBody>
      </p:sp>
      <p:pic>
        <p:nvPicPr>
          <p:cNvPr id="1030" name="Picture 6" descr="MRI Icon 160268">
            <a:extLst>
              <a:ext uri="{FF2B5EF4-FFF2-40B4-BE49-F238E27FC236}">
                <a16:creationId xmlns:a16="http://schemas.microsoft.com/office/drawing/2014/main" id="{F5ED2E37-F078-F91D-F5D0-9F2FDBA07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28578" r="27434" b="27208"/>
          <a:stretch/>
        </p:blipFill>
        <p:spPr bwMode="auto">
          <a:xfrm>
            <a:off x="8090975" y="6171837"/>
            <a:ext cx="452283" cy="4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F91574-287A-EB75-7612-5A290952F86F}"/>
              </a:ext>
            </a:extLst>
          </p:cNvPr>
          <p:cNvSpPr txBox="1"/>
          <p:nvPr/>
        </p:nvSpPr>
        <p:spPr>
          <a:xfrm>
            <a:off x="8092799" y="6601862"/>
            <a:ext cx="452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fMRI</a:t>
            </a:r>
          </a:p>
        </p:txBody>
      </p:sp>
      <p:pic>
        <p:nvPicPr>
          <p:cNvPr id="1034" name="Picture 10" descr="Eye Tracking Icon 5344832">
            <a:extLst>
              <a:ext uri="{FF2B5EF4-FFF2-40B4-BE49-F238E27FC236}">
                <a16:creationId xmlns:a16="http://schemas.microsoft.com/office/drawing/2014/main" id="{0F5C6329-AD8A-10C7-895A-DE593446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6" t="18695" r="18252" b="18041"/>
          <a:stretch/>
        </p:blipFill>
        <p:spPr bwMode="auto">
          <a:xfrm>
            <a:off x="8692913" y="6187894"/>
            <a:ext cx="454786" cy="4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230DC9-8CC9-395B-EB55-42C85AB1351F}"/>
              </a:ext>
            </a:extLst>
          </p:cNvPr>
          <p:cNvSpPr txBox="1"/>
          <p:nvPr/>
        </p:nvSpPr>
        <p:spPr>
          <a:xfrm>
            <a:off x="8489411" y="6596145"/>
            <a:ext cx="861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Eye Tracking</a:t>
            </a:r>
          </a:p>
        </p:txBody>
      </p:sp>
      <p:pic>
        <p:nvPicPr>
          <p:cNvPr id="24" name="Picture 12" descr="facial coding Icon 5893733">
            <a:extLst>
              <a:ext uri="{FF2B5EF4-FFF2-40B4-BE49-F238E27FC236}">
                <a16:creationId xmlns:a16="http://schemas.microsoft.com/office/drawing/2014/main" id="{AE44C7B2-E2BD-7CFD-37D1-99E30443D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1" t="28577" r="29097" b="28110"/>
          <a:stretch/>
        </p:blipFill>
        <p:spPr bwMode="auto">
          <a:xfrm>
            <a:off x="9385007" y="6169055"/>
            <a:ext cx="486401" cy="4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1F8C2F4-4A90-468D-A5D0-F5145C2758D9}"/>
              </a:ext>
            </a:extLst>
          </p:cNvPr>
          <p:cNvSpPr txBox="1"/>
          <p:nvPr/>
        </p:nvSpPr>
        <p:spPr>
          <a:xfrm>
            <a:off x="9183921" y="6610601"/>
            <a:ext cx="917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/>
              <a:t>Facial Coding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1C17D1-BEC3-CD03-2FB2-81C7C65DBB9C}"/>
              </a:ext>
            </a:extLst>
          </p:cNvPr>
          <p:cNvSpPr txBox="1"/>
          <p:nvPr/>
        </p:nvSpPr>
        <p:spPr>
          <a:xfrm>
            <a:off x="10160906" y="5784350"/>
            <a:ext cx="19493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Leverage Generative AI to create immersive VR scenes, integrate it into VR gear, optimize real-time rendering, and iteratively enhance the experience based on user feedback.</a:t>
            </a:r>
            <a:endParaRPr lang="en-IN" sz="1000"/>
          </a:p>
        </p:txBody>
      </p:sp>
      <p:pic>
        <p:nvPicPr>
          <p:cNvPr id="1038" name="Picture 14" descr="3d room Icon 6156865">
            <a:extLst>
              <a:ext uri="{FF2B5EF4-FFF2-40B4-BE49-F238E27FC236}">
                <a16:creationId xmlns:a16="http://schemas.microsoft.com/office/drawing/2014/main" id="{84247B8A-5EC3-93A6-A438-943FD153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22570" r="21051" b="22331"/>
          <a:stretch/>
        </p:blipFill>
        <p:spPr bwMode="auto">
          <a:xfrm>
            <a:off x="11721464" y="5474388"/>
            <a:ext cx="299709" cy="28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9C95B8-12ED-771A-0B66-D65DF27731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8447" y="789758"/>
            <a:ext cx="294628" cy="2946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019069-836C-87AA-9352-386F483501F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15348" y="819138"/>
            <a:ext cx="248349" cy="248349"/>
          </a:xfrm>
          <a:prstGeom prst="rect">
            <a:avLst/>
          </a:prstGeom>
        </p:spPr>
      </p:pic>
      <p:pic>
        <p:nvPicPr>
          <p:cNvPr id="1040" name="Picture 16" descr="vr Icon 1965184">
            <a:extLst>
              <a:ext uri="{FF2B5EF4-FFF2-40B4-BE49-F238E27FC236}">
                <a16:creationId xmlns:a16="http://schemas.microsoft.com/office/drawing/2014/main" id="{6ABC6D49-7A3C-F22C-42C1-815CFCCA5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27251" r="29925" b="25690"/>
          <a:stretch/>
        </p:blipFill>
        <p:spPr bwMode="auto">
          <a:xfrm>
            <a:off x="10187374" y="5461998"/>
            <a:ext cx="299709" cy="3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706C43-609D-F0E5-9C82-FFDDAB36D1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2133" y="819138"/>
            <a:ext cx="294628" cy="2946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61A905-3DA0-17BB-E839-09E36FE844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08671" y="2430963"/>
            <a:ext cx="294628" cy="2946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940861-A4B4-DC4B-6E20-6304660D18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35572" y="2460343"/>
            <a:ext cx="248349" cy="2483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89FBCDE-1662-C641-EAA0-6A69C50790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2288" y="1979289"/>
            <a:ext cx="294628" cy="29462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D50C790-41ED-6C48-B23D-5DB46E922C41}"/>
              </a:ext>
            </a:extLst>
          </p:cNvPr>
          <p:cNvSpPr txBox="1"/>
          <p:nvPr/>
        </p:nvSpPr>
        <p:spPr>
          <a:xfrm>
            <a:off x="5311843" y="4689558"/>
            <a:ext cx="194933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000" b="1" u="sng"/>
              <a:t>Data Collection &amp; Protection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/>
              <a:t>Informed &amp; Voluntary consent necessary for collecting &amp; sharing customer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3755F7-F876-4507-A8C7-8B6442074C2D}"/>
              </a:ext>
            </a:extLst>
          </p:cNvPr>
          <p:cNvSpPr/>
          <p:nvPr/>
        </p:nvSpPr>
        <p:spPr>
          <a:xfrm>
            <a:off x="5339496" y="4133435"/>
            <a:ext cx="1972987" cy="14978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rgbClr val="FF0000"/>
                </a:solidFill>
              </a:rPr>
              <a:t>Our audience, 18-24 years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8248BD-540B-6524-943A-9B7E8C414CF2}"/>
              </a:ext>
            </a:extLst>
          </p:cNvPr>
          <p:cNvSpPr txBox="1"/>
          <p:nvPr/>
        </p:nvSpPr>
        <p:spPr>
          <a:xfrm>
            <a:off x="5343854" y="5457688"/>
            <a:ext cx="194933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000" b="1" u="sng"/>
              <a:t>Data Retention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/>
              <a:t>Establishing storage standards &amp; tenure of retention of personal data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04650B-C08E-73AE-089F-0DBCAB8D204B}"/>
              </a:ext>
            </a:extLst>
          </p:cNvPr>
          <p:cNvCxnSpPr/>
          <p:nvPr/>
        </p:nvCxnSpPr>
        <p:spPr>
          <a:xfrm>
            <a:off x="5338564" y="5457688"/>
            <a:ext cx="19324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45B27A-4DC3-4232-888C-930403EA7B0C}"/>
              </a:ext>
            </a:extLst>
          </p:cNvPr>
          <p:cNvCxnSpPr/>
          <p:nvPr/>
        </p:nvCxnSpPr>
        <p:spPr>
          <a:xfrm>
            <a:off x="5353952" y="6230026"/>
            <a:ext cx="19324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BD5EA9-D71F-3820-1047-5EA6EF6DF32A}"/>
              </a:ext>
            </a:extLst>
          </p:cNvPr>
          <p:cNvSpPr txBox="1"/>
          <p:nvPr/>
        </p:nvSpPr>
        <p:spPr>
          <a:xfrm>
            <a:off x="5319348" y="6211052"/>
            <a:ext cx="191833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1000" b="1" u="sng"/>
              <a:t>Cross Border Data Transfer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000"/>
              <a:t>Compliance with DPDP, GDPR &amp; HIPAA acts</a:t>
            </a:r>
          </a:p>
        </p:txBody>
      </p:sp>
    </p:spTree>
    <p:extLst>
      <p:ext uri="{BB962C8B-B14F-4D97-AF65-F5344CB8AC3E}">
        <p14:creationId xmlns:p14="http://schemas.microsoft.com/office/powerpoint/2010/main" val="9001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A2D260-756A-697A-77D9-D267DF8E71EA}"/>
              </a:ext>
            </a:extLst>
          </p:cNvPr>
          <p:cNvSpPr txBox="1"/>
          <p:nvPr/>
        </p:nvSpPr>
        <p:spPr>
          <a:xfrm>
            <a:off x="3567659" y="2644170"/>
            <a:ext cx="6430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>
                <a:solidFill>
                  <a:schemeClr val="accent1">
                    <a:lumMod val="5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6544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0826-F004-0412-B214-55F3A9D1E9E1}"/>
              </a:ext>
            </a:extLst>
          </p:cNvPr>
          <p:cNvSpPr txBox="1"/>
          <p:nvPr/>
        </p:nvSpPr>
        <p:spPr>
          <a:xfrm>
            <a:off x="1223606" y="728489"/>
            <a:ext cx="232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/>
          </a:p>
          <a:p>
            <a:endParaRPr lang="en-IN" sz="1200"/>
          </a:p>
        </p:txBody>
      </p:sp>
      <p:pic>
        <p:nvPicPr>
          <p:cNvPr id="2" name="Picture 4" descr="Drastico impedire confusione the double robot In realtà Deserto Dannoso">
            <a:extLst>
              <a:ext uri="{FF2B5EF4-FFF2-40B4-BE49-F238E27FC236}">
                <a16:creationId xmlns:a16="http://schemas.microsoft.com/office/drawing/2014/main" id="{E494699C-3C74-A5B2-FFFF-A606BA14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339" y="360913"/>
            <a:ext cx="3502120" cy="31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BB172B-CE59-C189-B923-C3F12389747D}"/>
              </a:ext>
            </a:extLst>
          </p:cNvPr>
          <p:cNvCxnSpPr>
            <a:cxnSpLocks/>
          </p:cNvCxnSpPr>
          <p:nvPr/>
        </p:nvCxnSpPr>
        <p:spPr>
          <a:xfrm>
            <a:off x="0" y="405934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Samsung E.D.G.E Season 8 | Samsung India">
            <a:extLst>
              <a:ext uri="{FF2B5EF4-FFF2-40B4-BE49-F238E27FC236}">
                <a16:creationId xmlns:a16="http://schemas.microsoft.com/office/drawing/2014/main" id="{5D833348-87D3-167C-FAD3-3B55A03A7B5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87321-F05D-AF59-06D4-F389A27739BF}"/>
              </a:ext>
            </a:extLst>
          </p:cNvPr>
          <p:cNvSpPr txBox="1"/>
          <p:nvPr/>
        </p:nvSpPr>
        <p:spPr>
          <a:xfrm>
            <a:off x="39329" y="36602"/>
            <a:ext cx="648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Appendix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AC63A-EEFB-E3BB-5870-570A5626F12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454" y="4029681"/>
            <a:ext cx="5113805" cy="2669653"/>
          </a:xfrm>
          <a:prstGeom prst="rect">
            <a:avLst/>
          </a:prstGeom>
        </p:spPr>
      </p:pic>
      <p:pic>
        <p:nvPicPr>
          <p:cNvPr id="9" name="Picture 8" descr="A cellphone with text on the screen&#10;&#10;Description automatically generated">
            <a:extLst>
              <a:ext uri="{FF2B5EF4-FFF2-40B4-BE49-F238E27FC236}">
                <a16:creationId xmlns:a16="http://schemas.microsoft.com/office/drawing/2014/main" id="{71FA331B-552D-F7AA-ECAB-FA40F49F2E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236" y="4029682"/>
            <a:ext cx="2759671" cy="2669653"/>
          </a:xfrm>
          <a:prstGeom prst="rect">
            <a:avLst/>
          </a:prstGeom>
        </p:spPr>
      </p:pic>
      <p:pic>
        <p:nvPicPr>
          <p:cNvPr id="10" name="Picture 9" descr="A large tv on a wall in a store&#10;&#10;Description automatically generated">
            <a:extLst>
              <a:ext uri="{FF2B5EF4-FFF2-40B4-BE49-F238E27FC236}">
                <a16:creationId xmlns:a16="http://schemas.microsoft.com/office/drawing/2014/main" id="{0C7E6176-D204-E10B-D800-A1CA00A3CB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473" y="527952"/>
            <a:ext cx="3209572" cy="3209572"/>
          </a:xfrm>
          <a:prstGeom prst="rect">
            <a:avLst/>
          </a:prstGeom>
        </p:spPr>
      </p:pic>
      <p:pic>
        <p:nvPicPr>
          <p:cNvPr id="11" name="Picture 10" descr="A screen shot of a cell phone&#10;&#10;Description automatically generated">
            <a:extLst>
              <a:ext uri="{FF2B5EF4-FFF2-40B4-BE49-F238E27FC236}">
                <a16:creationId xmlns:a16="http://schemas.microsoft.com/office/drawing/2014/main" id="{A037469B-9EE9-A5E1-0E7B-FFD53099E0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726" y="527951"/>
            <a:ext cx="3276480" cy="32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BB172B-CE59-C189-B923-C3F12389747D}"/>
              </a:ext>
            </a:extLst>
          </p:cNvPr>
          <p:cNvCxnSpPr>
            <a:cxnSpLocks/>
          </p:cNvCxnSpPr>
          <p:nvPr/>
        </p:nvCxnSpPr>
        <p:spPr>
          <a:xfrm>
            <a:off x="0" y="405934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Samsung E.D.G.E Season 8 | Samsung India">
            <a:extLst>
              <a:ext uri="{FF2B5EF4-FFF2-40B4-BE49-F238E27FC236}">
                <a16:creationId xmlns:a16="http://schemas.microsoft.com/office/drawing/2014/main" id="{5D833348-87D3-167C-FAD3-3B55A03A7B5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3" t="85791" r="35659" b="6582"/>
          <a:stretch/>
        </p:blipFill>
        <p:spPr bwMode="auto">
          <a:xfrm>
            <a:off x="11250930" y="0"/>
            <a:ext cx="94107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301C80-EA30-B0C2-8588-746A5F0627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640616"/>
            <a:ext cx="5875526" cy="598140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5CED63BA-04BF-BEEB-E3C3-60561C7ECC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30" y="2040456"/>
            <a:ext cx="5443855" cy="3181728"/>
          </a:xfrm>
          <a:prstGeom prst="rect">
            <a:avLst/>
          </a:prstGeom>
        </p:spPr>
      </p:pic>
      <p:pic>
        <p:nvPicPr>
          <p:cNvPr id="15" name="Picture 2" descr="Retail Icon 4474830">
            <a:extLst>
              <a:ext uri="{FF2B5EF4-FFF2-40B4-BE49-F238E27FC236}">
                <a16:creationId xmlns:a16="http://schemas.microsoft.com/office/drawing/2014/main" id="{ED88A686-0BF0-31B1-F0EC-8D97B667F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t="19149" r="19149" b="19149"/>
          <a:stretch/>
        </p:blipFill>
        <p:spPr bwMode="auto">
          <a:xfrm>
            <a:off x="4006646" y="2217230"/>
            <a:ext cx="244987" cy="240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768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90826-F004-0412-B214-55F3A9D1E9E1}"/>
              </a:ext>
            </a:extLst>
          </p:cNvPr>
          <p:cNvSpPr txBox="1"/>
          <p:nvPr/>
        </p:nvSpPr>
        <p:spPr>
          <a:xfrm>
            <a:off x="1223606" y="917174"/>
            <a:ext cx="232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200"/>
          </a:p>
          <a:p>
            <a:endParaRPr lang="en-IN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79F3E-0A28-47C1-3216-27E7807ED3D5}"/>
              </a:ext>
            </a:extLst>
          </p:cNvPr>
          <p:cNvSpPr txBox="1"/>
          <p:nvPr/>
        </p:nvSpPr>
        <p:spPr>
          <a:xfrm>
            <a:off x="424096" y="1411593"/>
            <a:ext cx="1134380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2"/>
              </a:rPr>
              <a:t>https://ixtenso.com/retail-marketing/sensory-experiences-increase-in-store-sales.html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3"/>
              </a:rPr>
              <a:t>http://essay.utwente.nl/95268/1/Konniger_BA_DoubleDegree.pdf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4"/>
              </a:rPr>
              <a:t>https://hbr.org/2015/03/the-science-of-sensory-marketing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5"/>
              </a:rPr>
              <a:t>https://www.linkedin.com/pulse/creating-unforgettable-brand-experience-through-das-gupta-she-her-/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6"/>
              </a:rPr>
              <a:t>http://s3-ap-southeast-1.amazonaws.com/ijmer/pdf/volume11/volume11-issue6(2)/15.pdf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7"/>
              </a:rPr>
              <a:t>https://www.uschamber.com/co/grow/marketing/five-senses-retail-experience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8"/>
              </a:rPr>
              <a:t>https://shopventory.com/blog-posts/sensory-marketing/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9"/>
              </a:rPr>
              <a:t>https://www.sciencedirect.com/science/article/abs/pii/S0022435919300892#:~:text=Sensory%20elements%20are%20an%20important,experiences%20and%20their%20buying%20behaviors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10"/>
              </a:rPr>
              <a:t>https://www.raconteur.net/sponsored/how-sensory-retail-is-paying-off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11"/>
              </a:rPr>
              <a:t>https://www.thestorefront.com/mag/3-pop-stores-senses/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12"/>
              </a:rPr>
              <a:t>https://retailinnovationconference.com/blog/how-brands-are-using-the-5-senses-to-guide-store-experience-design/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13"/>
              </a:rPr>
              <a:t>https://blog.hubspot.com/marketing/sensory-branding#:~:text=Sensory%20Branding%20by%20Starbucks,they%20walk%20through%20the%20door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14"/>
              </a:rPr>
              <a:t>https://retailminded.com/5-senses-and-5-reasons-you-need-to-use-them-in-your-store/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hlinkClick r:id="rId2"/>
              </a:rPr>
              <a:t>https://ixtenso.com/retail-marketing/sensory-experiences-increase-in-store-sales.html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96395-2354-E80B-8CA4-A18124C4FCB2}"/>
              </a:ext>
            </a:extLst>
          </p:cNvPr>
          <p:cNvSpPr txBox="1"/>
          <p:nvPr/>
        </p:nvSpPr>
        <p:spPr>
          <a:xfrm>
            <a:off x="4019861" y="426225"/>
            <a:ext cx="415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6325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374db7-3522-43d3-ad65-806fad1bbe1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30093F70DE9044B8EBCBD4094AE2C0" ma:contentTypeVersion="7" ma:contentTypeDescription="Create a new document." ma:contentTypeScope="" ma:versionID="c1aa2f2643965f66d1de4abf005d3eb3">
  <xsd:schema xmlns:xsd="http://www.w3.org/2001/XMLSchema" xmlns:xs="http://www.w3.org/2001/XMLSchema" xmlns:p="http://schemas.microsoft.com/office/2006/metadata/properties" xmlns:ns3="e4374db7-3522-43d3-ad65-806fad1bbe14" xmlns:ns4="9f373b30-f691-47e0-b6a0-416d5c0c7557" targetNamespace="http://schemas.microsoft.com/office/2006/metadata/properties" ma:root="true" ma:fieldsID="5413dd3192d036ac86b87cd9113eacab" ns3:_="" ns4:_="">
    <xsd:import namespace="e4374db7-3522-43d3-ad65-806fad1bbe14"/>
    <xsd:import namespace="9f373b30-f691-47e0-b6a0-416d5c0c75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374db7-3522-43d3-ad65-806fad1bb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373b30-f691-47e0-b6a0-416d5c0c755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40B0CE-4B78-4F1E-8FBF-22A1D44ADF1F}">
  <ds:schemaRefs>
    <ds:schemaRef ds:uri="http://purl.org/dc/dcmitype/"/>
    <ds:schemaRef ds:uri="http://schemas.microsoft.com/office/2006/documentManagement/types"/>
    <ds:schemaRef ds:uri="http://purl.org/dc/terms/"/>
    <ds:schemaRef ds:uri="9f373b30-f691-47e0-b6a0-416d5c0c7557"/>
    <ds:schemaRef ds:uri="http://purl.org/dc/elements/1.1/"/>
    <ds:schemaRef ds:uri="e4374db7-3522-43d3-ad65-806fad1bbe14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6F0873-FF2F-4036-8422-9EDCFDAA9B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0A9B3-F325-441D-AF42-849691F01F2E}">
  <ds:schemaRefs>
    <ds:schemaRef ds:uri="9f373b30-f691-47e0-b6a0-416d5c0c7557"/>
    <ds:schemaRef ds:uri="e4374db7-3522-43d3-ad65-806fad1bbe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1686</Words>
  <Application>Microsoft Office PowerPoint</Application>
  <PresentationFormat>Widescreen</PresentationFormat>
  <Paragraphs>180</Paragraphs>
  <Slides>8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AccordAlt-Regular</vt:lpstr>
      <vt:lpstr>Arial</vt:lpstr>
      <vt:lpstr>Calibri</vt:lpstr>
      <vt:lpstr>Calibri Light</vt:lpstr>
      <vt:lpstr>Georgia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Drisha Paul | H22015</dc:creator>
  <cp:lastModifiedBy>Ranit Chatterjee | H22100</cp:lastModifiedBy>
  <cp:revision>7</cp:revision>
  <dcterms:created xsi:type="dcterms:W3CDTF">2023-09-27T05:15:48Z</dcterms:created>
  <dcterms:modified xsi:type="dcterms:W3CDTF">2023-10-04T21:24:44Z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0x0101002030093F70DE9044B8EBCBD4094AE2C0</vt:lpwstr>
  </property>
</Properties>
</file>